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86" r:id="rId2"/>
    <p:sldId id="287" r:id="rId3"/>
    <p:sldId id="288" r:id="rId4"/>
    <p:sldId id="294" r:id="rId5"/>
    <p:sldId id="289" r:id="rId6"/>
    <p:sldId id="290" r:id="rId7"/>
    <p:sldId id="291" r:id="rId8"/>
    <p:sldId id="292" r:id="rId9"/>
    <p:sldId id="293" r:id="rId10"/>
    <p:sldId id="295" r:id="rId11"/>
    <p:sldId id="265" r:id="rId12"/>
    <p:sldId id="33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105" autoAdjust="0"/>
  </p:normalViewPr>
  <p:slideViewPr>
    <p:cSldViewPr>
      <p:cViewPr varScale="1">
        <p:scale>
          <a:sx n="73" d="100"/>
          <a:sy n="73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582278481012683"/>
          <c:y val="0.28935185185185225"/>
          <c:w val="0.42827004219409281"/>
          <c:h val="0.4699074074074077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Άλλο</c:v>
                </c:pt>
              </c:strCache>
            </c:strRef>
          </c:tx>
          <c:spPr>
            <a:ln w="25651">
              <a:noFill/>
            </a:ln>
          </c:spPr>
          <c:explosion val="6"/>
          <c:dPt>
            <c:idx val="0"/>
            <c:bubble3D val="0"/>
            <c:spPr>
              <a:solidFill>
                <a:srgbClr val="99CCFF"/>
              </a:solidFill>
              <a:ln w="25651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Pt>
            <c:idx val="1"/>
            <c:bubble3D val="0"/>
            <c:spPr>
              <a:solidFill>
                <a:srgbClr val="CCFFFF"/>
              </a:solidFill>
              <a:ln w="25651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Pt>
            <c:idx val="2"/>
            <c:bubble3D val="0"/>
            <c:spPr>
              <a:solidFill>
                <a:srgbClr val="CCCCFF"/>
              </a:solidFill>
              <a:ln w="25651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Pt>
            <c:idx val="3"/>
            <c:bubble3D val="0"/>
            <c:spPr>
              <a:solidFill>
                <a:srgbClr val="CC99FF"/>
              </a:solidFill>
              <a:ln w="25651">
                <a:noFill/>
              </a:ln>
            </c:spPr>
          </c:dPt>
          <c:dLbls>
            <c:dLbl>
              <c:idx val="0"/>
              <c:layout>
                <c:manualLayout>
                  <c:x val="-0.1161625474077296"/>
                  <c:y val="-0.1127092314723765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317105036025881"/>
                  <c:y val="-0.1335563908300785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2522861139417157"/>
                  <c:y val="0.10643526893504393"/>
                </c:manualLayout>
              </c:layout>
              <c:numFmt formatCode="0%" sourceLinked="0"/>
              <c:spPr>
                <a:solidFill>
                  <a:srgbClr val="FFFFFF"/>
                </a:solidFill>
                <a:ln w="3206">
                  <a:solidFill>
                    <a:schemeClr val="tx1"/>
                  </a:solidFill>
                  <a:prstDash val="solid"/>
                </a:ln>
                <a:effectLst>
                  <a:outerShdw dist="35921" dir="2700000" algn="br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1035" b="1" i="0" u="none" strike="noStrike" baseline="0">
                      <a:solidFill>
                        <a:schemeClr val="tx1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l-G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2387056863062786"/>
                  <c:y val="0.10687293457558369"/>
                </c:manualLayout>
              </c:layout>
              <c:numFmt formatCode="0%" sourceLinked="0"/>
              <c:spPr>
                <a:solidFill>
                  <a:srgbClr val="FFFFFF"/>
                </a:solidFill>
                <a:ln w="3206">
                  <a:solidFill>
                    <a:schemeClr val="tx1"/>
                  </a:solidFill>
                  <a:prstDash val="solid"/>
                </a:ln>
                <a:effectLst>
                  <a:outerShdw dist="35921" dir="2700000" algn="br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1035" b="1" i="0" u="none" strike="noStrike" baseline="0">
                      <a:solidFill>
                        <a:schemeClr val="tx1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l-G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numFmt formatCode="0%" sourceLinked="0"/>
              <c:spPr>
                <a:solidFill>
                  <a:srgbClr val="FFFFFF"/>
                </a:solidFill>
                <a:ln w="3206">
                  <a:solidFill>
                    <a:schemeClr val="tx1"/>
                  </a:solidFill>
                  <a:prstDash val="solid"/>
                </a:ln>
                <a:effectLst>
                  <a:outerShdw dist="35921" dir="2700000" algn="br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1414" b="1" i="0" u="none" strike="noStrike" baseline="0">
                      <a:solidFill>
                        <a:schemeClr val="tx1"/>
                      </a:solidFill>
                      <a:latin typeface="Verdana"/>
                      <a:ea typeface="Verdana"/>
                      <a:cs typeface="Verdana"/>
                    </a:defRPr>
                  </a:pPr>
                  <a:endParaRPr lang="el-G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numFmt formatCode="0%" sourceLinked="0"/>
              <c:spPr>
                <a:solidFill>
                  <a:srgbClr val="FFFFFF"/>
                </a:solidFill>
                <a:ln w="3206">
                  <a:solidFill>
                    <a:schemeClr val="tx1"/>
                  </a:solidFill>
                  <a:prstDash val="solid"/>
                </a:ln>
                <a:effectLst>
                  <a:outerShdw dist="35921" dir="2700000" algn="br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1414" b="1" i="0" u="none" strike="noStrike" baseline="0">
                      <a:solidFill>
                        <a:schemeClr val="tx1"/>
                      </a:solidFill>
                      <a:latin typeface="Verdana"/>
                      <a:ea typeface="Verdana"/>
                      <a:cs typeface="Verdana"/>
                    </a:defRPr>
                  </a:pPr>
                  <a:endParaRPr lang="el-G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%" sourceLinked="0"/>
            <c:spPr>
              <a:solidFill>
                <a:srgbClr val="FFFFFF"/>
              </a:solidFill>
              <a:ln w="3206">
                <a:solidFill>
                  <a:schemeClr val="tx1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txPr>
              <a:bodyPr/>
              <a:lstStyle/>
              <a:p>
                <a:pPr>
                  <a:defRPr sz="1035" b="1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endParaRPr lang="el-GR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&lt;=45</c:v>
                </c:pt>
                <c:pt idx="1">
                  <c:v>45-55</c:v>
                </c:pt>
                <c:pt idx="2">
                  <c:v>56-65</c:v>
                </c:pt>
                <c:pt idx="3">
                  <c:v>65+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26.5037594</c:v>
                </c:pt>
                <c:pt idx="1">
                  <c:v>25</c:v>
                </c:pt>
                <c:pt idx="2">
                  <c:v>27.255639099999978</c:v>
                </c:pt>
                <c:pt idx="3">
                  <c:v>21.240601499999986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80"/>
      </c:pieChart>
      <c:spPr>
        <a:noFill/>
        <a:ln w="25651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01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l-G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427061310782274"/>
          <c:y val="0.28935185185185225"/>
          <c:w val="0.4291754756871039"/>
          <c:h val="0.4699074074074077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Άλλο</c:v>
                </c:pt>
              </c:strCache>
            </c:strRef>
          </c:tx>
          <c:spPr>
            <a:ln w="25651">
              <a:noFill/>
            </a:ln>
          </c:spPr>
          <c:explosion val="6"/>
          <c:dPt>
            <c:idx val="0"/>
            <c:bubble3D val="0"/>
            <c:spPr>
              <a:solidFill>
                <a:srgbClr val="99CCFF"/>
              </a:solidFill>
              <a:ln w="25651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Pt>
            <c:idx val="1"/>
            <c:bubble3D val="0"/>
            <c:spPr>
              <a:solidFill>
                <a:srgbClr val="CC99FF"/>
              </a:solidFill>
              <a:ln w="25651">
                <a:noFill/>
              </a:ln>
              <a:effectLst>
                <a:outerShdw dist="35921" dir="2700000" algn="br">
                  <a:srgbClr val="000000"/>
                </a:outerShdw>
              </a:effectLst>
            </c:spPr>
          </c:dPt>
          <c:dLbls>
            <c:dLbl>
              <c:idx val="0"/>
              <c:layout>
                <c:manualLayout>
                  <c:x val="-0.12853462492534318"/>
                  <c:y val="-9.425725690786880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4671230536570731"/>
                  <c:y val="8.524732132506336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Mode val="edge"/>
                  <c:yMode val="edge"/>
                  <c:x val="0.20084566596194503"/>
                  <c:y val="0.41203703703703709"/>
                </c:manualLayout>
              </c:layout>
              <c:numFmt formatCode="0%" sourceLinked="0"/>
              <c:spPr>
                <a:solidFill>
                  <a:srgbClr val="FFFFFF"/>
                </a:solidFill>
                <a:ln w="3206">
                  <a:solidFill>
                    <a:schemeClr val="tx1"/>
                  </a:solidFill>
                  <a:prstDash val="solid"/>
                </a:ln>
                <a:effectLst>
                  <a:outerShdw dist="35921" dir="2700000" algn="br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1035" b="1" i="0" u="none" strike="noStrike" baseline="0">
                      <a:solidFill>
                        <a:schemeClr val="tx1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l-G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Mode val="edge"/>
                  <c:yMode val="edge"/>
                  <c:x val="0.2959830866807614"/>
                  <c:y val="0.2592592592592593"/>
                </c:manualLayout>
              </c:layout>
              <c:numFmt formatCode="0%" sourceLinked="0"/>
              <c:spPr>
                <a:solidFill>
                  <a:srgbClr val="FFFFFF"/>
                </a:solidFill>
                <a:ln w="3206">
                  <a:solidFill>
                    <a:schemeClr val="tx1"/>
                  </a:solidFill>
                  <a:prstDash val="solid"/>
                </a:ln>
                <a:effectLst>
                  <a:outerShdw dist="35921" dir="2700000" algn="br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1035" b="1" i="0" u="none" strike="noStrike" baseline="0">
                      <a:solidFill>
                        <a:schemeClr val="tx1"/>
                      </a:solidFill>
                      <a:latin typeface="Tahoma"/>
                      <a:ea typeface="Tahoma"/>
                      <a:cs typeface="Tahoma"/>
                    </a:defRPr>
                  </a:pPr>
                  <a:endParaRPr lang="el-G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numFmt formatCode="0%" sourceLinked="0"/>
              <c:spPr>
                <a:solidFill>
                  <a:srgbClr val="FFFFFF"/>
                </a:solidFill>
                <a:ln w="3206">
                  <a:solidFill>
                    <a:schemeClr val="tx1"/>
                  </a:solidFill>
                  <a:prstDash val="solid"/>
                </a:ln>
                <a:effectLst>
                  <a:outerShdw dist="35921" dir="2700000" algn="br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1389" b="1" i="0" u="none" strike="noStrike" baseline="0">
                      <a:solidFill>
                        <a:schemeClr val="tx1"/>
                      </a:solidFill>
                      <a:latin typeface="Verdana"/>
                      <a:ea typeface="Verdana"/>
                      <a:cs typeface="Verdana"/>
                    </a:defRPr>
                  </a:pPr>
                  <a:endParaRPr lang="el-G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numFmt formatCode="0%" sourceLinked="0"/>
              <c:spPr>
                <a:solidFill>
                  <a:srgbClr val="FFFFFF"/>
                </a:solidFill>
                <a:ln w="3206">
                  <a:solidFill>
                    <a:schemeClr val="tx1"/>
                  </a:solidFill>
                  <a:prstDash val="solid"/>
                </a:ln>
                <a:effectLst>
                  <a:outerShdw dist="35921" dir="2700000" algn="br">
                    <a:srgbClr val="000000"/>
                  </a:outerShdw>
                </a:effectLst>
              </c:spPr>
              <c:txPr>
                <a:bodyPr/>
                <a:lstStyle/>
                <a:p>
                  <a:pPr>
                    <a:defRPr sz="1389" b="1" i="0" u="none" strike="noStrike" baseline="0">
                      <a:solidFill>
                        <a:schemeClr val="tx1"/>
                      </a:solidFill>
                      <a:latin typeface="Verdana"/>
                      <a:ea typeface="Verdana"/>
                      <a:cs typeface="Verdana"/>
                    </a:defRPr>
                  </a:pPr>
                  <a:endParaRPr lang="el-G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%" sourceLinked="0"/>
            <c:spPr>
              <a:solidFill>
                <a:srgbClr val="FFFFFF"/>
              </a:solidFill>
              <a:ln w="3206">
                <a:solidFill>
                  <a:schemeClr val="tx1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txPr>
              <a:bodyPr/>
              <a:lstStyle/>
              <a:p>
                <a:pPr>
                  <a:defRPr sz="1035" b="1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endParaRPr lang="el-GR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2"/>
                <c:pt idx="0">
                  <c:v>Άνδρες</c:v>
                </c:pt>
                <c:pt idx="1">
                  <c:v>Γυναίκες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2"/>
                <c:pt idx="0">
                  <c:v>22.3</c:v>
                </c:pt>
                <c:pt idx="1">
                  <c:v>77.7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80"/>
      </c:pieChart>
      <c:spPr>
        <a:noFill/>
        <a:ln w="25651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01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l-G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6666666666667"/>
          <c:y val="9.5238095238095247E-2"/>
          <c:w val="0.75466666666666671"/>
          <c:h val="0.9002267573696145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Πάρα πολύ  σημαντικό</c:v>
                </c:pt>
              </c:strCache>
            </c:strRef>
          </c:tx>
          <c:spPr>
            <a:solidFill>
              <a:srgbClr val="008000"/>
            </a:solidFill>
            <a:ln w="37028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dLbls>
            <c:numFmt formatCode="0" sourceLinked="0"/>
            <c:spPr>
              <a:noFill/>
              <a:ln w="37028">
                <a:noFill/>
              </a:ln>
            </c:spPr>
            <c:txPr>
              <a:bodyPr/>
              <a:lstStyle/>
              <a:p>
                <a:pPr>
                  <a:defRPr sz="1166" b="1" i="0" u="none" strike="noStrike" baseline="0">
                    <a:solidFill>
                      <a:srgbClr val="FFFFFF"/>
                    </a:solidFill>
                    <a:latin typeface="Tahoma"/>
                    <a:ea typeface="Tahoma"/>
                    <a:cs typeface="Tahoma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Sheet1!$B$1:$M$1</c:f>
              <c:strCache>
                <c:ptCount val="12"/>
                <c:pt idx="0">
                  <c:v>ΚΡΥΜΜΕΝΗ ΒΕΛΟΝΑ (n=526)</c:v>
                </c:pt>
                <c:pt idx="1">
                  <c:v>ΜΕΓΑΛΟ ΕΜΒΟΛΟ (n=526)</c:v>
                </c:pt>
                <c:pt idx="2">
                  <c:v>ΟΧΙ ΠΟΝΟΣ (n=525)</c:v>
                </c:pt>
                <c:pt idx="3">
                  <c:v>ΟΧΙ ΑΝΤΙΔΡΑΣΕΙΣ (n=525)</c:v>
                </c:pt>
                <c:pt idx="4">
                  <c:v>ΔΙΑΡΚΕΙΑ (n=526)</c:v>
                </c:pt>
                <c:pt idx="5">
                  <c:v>ΟΧΙ ΑΥΞΗΣΗ ΔΟΣΗΣ (n=526)</c:v>
                </c:pt>
                <c:pt idx="6">
                  <c:v>ΕΥΚΟΛΗ ΧΡΗΣΗ (n=526)</c:v>
                </c:pt>
                <c:pt idx="7">
                  <c:v>ΛΗΨΗ ΧΩΡΙΣ ΒΟΗΘΕΙΑ (n=525)</c:v>
                </c:pt>
                <c:pt idx="8">
                  <c:v>ΓΡΗΓΟΡΗ ΑΝΑΚΟΥΦΙΣΗ (n=526)</c:v>
                </c:pt>
                <c:pt idx="9">
                  <c:v>ΣΤΑΘΕΡΗ ΔΡΑΣΗ (n=526)</c:v>
                </c:pt>
                <c:pt idx="10">
                  <c:v>ΑΠΟΤΕΛΕΣΜΑΤΙΚΟ (n=526)</c:v>
                </c:pt>
                <c:pt idx="11">
                  <c:v>ΟΧΙ ΑΝΕΠΙΘΥΜΗΤΕΣ ΕΝΕΡΓΕΙΕΣ (n=525)</c:v>
                </c:pt>
              </c:strCache>
            </c:strRef>
          </c:cat>
          <c:val>
            <c:numRef>
              <c:f>Sheet1!$B$2:$M$2</c:f>
              <c:numCache>
                <c:formatCode>General</c:formatCode>
                <c:ptCount val="12"/>
                <c:pt idx="0">
                  <c:v>41.254752850000003</c:v>
                </c:pt>
                <c:pt idx="1">
                  <c:v>55.133079850000001</c:v>
                </c:pt>
                <c:pt idx="2">
                  <c:v>56.190476190000012</c:v>
                </c:pt>
                <c:pt idx="3">
                  <c:v>62.095238100000046</c:v>
                </c:pt>
                <c:pt idx="4">
                  <c:v>68.060836499999979</c:v>
                </c:pt>
                <c:pt idx="5">
                  <c:v>71.482889729999982</c:v>
                </c:pt>
                <c:pt idx="6">
                  <c:v>75.285171099999928</c:v>
                </c:pt>
                <c:pt idx="7">
                  <c:v>76</c:v>
                </c:pt>
                <c:pt idx="8">
                  <c:v>85.361216729999995</c:v>
                </c:pt>
                <c:pt idx="9">
                  <c:v>90.114068439999983</c:v>
                </c:pt>
                <c:pt idx="10">
                  <c:v>91.634980990000003</c:v>
                </c:pt>
                <c:pt idx="11">
                  <c:v>92.380952379999897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99CC00"/>
            </a:solidFill>
            <a:ln w="37028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dLbls>
            <c:numFmt formatCode="0" sourceLinked="0"/>
            <c:spPr>
              <a:noFill/>
              <a:ln w="37028">
                <a:noFill/>
              </a:ln>
            </c:spPr>
            <c:txPr>
              <a:bodyPr/>
              <a:lstStyle/>
              <a:p>
                <a:pPr>
                  <a:defRPr sz="1166" b="1" i="0" u="none" strike="noStrike" baseline="0">
                    <a:solidFill>
                      <a:schemeClr val="bg1"/>
                    </a:solidFill>
                    <a:latin typeface="Tahoma"/>
                    <a:ea typeface="Tahoma"/>
                    <a:cs typeface="Tahoma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Sheet1!$B$1:$M$1</c:f>
              <c:strCache>
                <c:ptCount val="12"/>
                <c:pt idx="0">
                  <c:v>ΚΡΥΜΜΕΝΗ ΒΕΛΟΝΑ (n=526)</c:v>
                </c:pt>
                <c:pt idx="1">
                  <c:v>ΜΕΓΑΛΟ ΕΜΒΟΛΟ (n=526)</c:v>
                </c:pt>
                <c:pt idx="2">
                  <c:v>ΟΧΙ ΠΟΝΟΣ (n=525)</c:v>
                </c:pt>
                <c:pt idx="3">
                  <c:v>ΟΧΙ ΑΝΤΙΔΡΑΣΕΙΣ (n=525)</c:v>
                </c:pt>
                <c:pt idx="4">
                  <c:v>ΔΙΑΡΚΕΙΑ (n=526)</c:v>
                </c:pt>
                <c:pt idx="5">
                  <c:v>ΟΧΙ ΑΥΞΗΣΗ ΔΟΣΗΣ (n=526)</c:v>
                </c:pt>
                <c:pt idx="6">
                  <c:v>ΕΥΚΟΛΗ ΧΡΗΣΗ (n=526)</c:v>
                </c:pt>
                <c:pt idx="7">
                  <c:v>ΛΗΨΗ ΧΩΡΙΣ ΒΟΗΘΕΙΑ (n=525)</c:v>
                </c:pt>
                <c:pt idx="8">
                  <c:v>ΓΡΗΓΟΡΗ ΑΝΑΚΟΥΦΙΣΗ (n=526)</c:v>
                </c:pt>
                <c:pt idx="9">
                  <c:v>ΣΤΑΘΕΡΗ ΔΡΑΣΗ (n=526)</c:v>
                </c:pt>
                <c:pt idx="10">
                  <c:v>ΑΠΟΤΕΛΕΣΜΑΤΙΚΟ (n=526)</c:v>
                </c:pt>
                <c:pt idx="11">
                  <c:v>ΟΧΙ ΑΝΕΠΙΘΥΜΗΤΕΣ ΕΝΕΡΓΕΙΕΣ (n=525)</c:v>
                </c:pt>
              </c:strCache>
            </c:strRef>
          </c:cat>
          <c:val>
            <c:numRef>
              <c:f>Sheet1!$B$3:$M$3</c:f>
              <c:numCache>
                <c:formatCode>General</c:formatCode>
                <c:ptCount val="12"/>
                <c:pt idx="0">
                  <c:v>19.011406839999989</c:v>
                </c:pt>
                <c:pt idx="1">
                  <c:v>25.475285169999999</c:v>
                </c:pt>
                <c:pt idx="2">
                  <c:v>30.0952381</c:v>
                </c:pt>
                <c:pt idx="3">
                  <c:v>27.619047620000018</c:v>
                </c:pt>
                <c:pt idx="4">
                  <c:v>21.863117869999989</c:v>
                </c:pt>
                <c:pt idx="5">
                  <c:v>21.863117869999989</c:v>
                </c:pt>
                <c:pt idx="6">
                  <c:v>19.581749049999964</c:v>
                </c:pt>
                <c:pt idx="7">
                  <c:v>15.61904762</c:v>
                </c:pt>
                <c:pt idx="8">
                  <c:v>11.977186310000011</c:v>
                </c:pt>
                <c:pt idx="9">
                  <c:v>5.893536121999996</c:v>
                </c:pt>
                <c:pt idx="10">
                  <c:v>5.893536121999996</c:v>
                </c:pt>
                <c:pt idx="11">
                  <c:v>6.4761904760000002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CC00"/>
            </a:solidFill>
            <a:ln w="37028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dLbls>
            <c:numFmt formatCode="0" sourceLinked="0"/>
            <c:spPr>
              <a:noFill/>
              <a:ln w="37028">
                <a:noFill/>
              </a:ln>
            </c:spPr>
            <c:txPr>
              <a:bodyPr/>
              <a:lstStyle/>
              <a:p>
                <a:pPr>
                  <a:defRPr sz="1166" b="1" i="0" u="none" strike="noStrike" baseline="0">
                    <a:solidFill>
                      <a:schemeClr val="bg1"/>
                    </a:solidFill>
                    <a:latin typeface="Tahoma"/>
                    <a:ea typeface="Tahoma"/>
                    <a:cs typeface="Tahoma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Sheet1!$B$1:$M$1</c:f>
              <c:strCache>
                <c:ptCount val="12"/>
                <c:pt idx="0">
                  <c:v>ΚΡΥΜΜΕΝΗ ΒΕΛΟΝΑ (n=526)</c:v>
                </c:pt>
                <c:pt idx="1">
                  <c:v>ΜΕΓΑΛΟ ΕΜΒΟΛΟ (n=526)</c:v>
                </c:pt>
                <c:pt idx="2">
                  <c:v>ΟΧΙ ΠΟΝΟΣ (n=525)</c:v>
                </c:pt>
                <c:pt idx="3">
                  <c:v>ΟΧΙ ΑΝΤΙΔΡΑΣΕΙΣ (n=525)</c:v>
                </c:pt>
                <c:pt idx="4">
                  <c:v>ΔΙΑΡΚΕΙΑ (n=526)</c:v>
                </c:pt>
                <c:pt idx="5">
                  <c:v>ΟΧΙ ΑΥΞΗΣΗ ΔΟΣΗΣ (n=526)</c:v>
                </c:pt>
                <c:pt idx="6">
                  <c:v>ΕΥΚΟΛΗ ΧΡΗΣΗ (n=526)</c:v>
                </c:pt>
                <c:pt idx="7">
                  <c:v>ΛΗΨΗ ΧΩΡΙΣ ΒΟΗΘΕΙΑ (n=525)</c:v>
                </c:pt>
                <c:pt idx="8">
                  <c:v>ΓΡΗΓΟΡΗ ΑΝΑΚΟΥΦΙΣΗ (n=526)</c:v>
                </c:pt>
                <c:pt idx="9">
                  <c:v>ΣΤΑΘΕΡΗ ΔΡΑΣΗ (n=526)</c:v>
                </c:pt>
                <c:pt idx="10">
                  <c:v>ΑΠΟΤΕΛΕΣΜΑΤΙΚΟ (n=526)</c:v>
                </c:pt>
                <c:pt idx="11">
                  <c:v>ΟΧΙ ΑΝΕΠΙΘΥΜΗΤΕΣ ΕΝΕΡΓΕΙΕΣ (n=525)</c:v>
                </c:pt>
              </c:strCache>
            </c:strRef>
          </c:cat>
          <c:val>
            <c:numRef>
              <c:f>Sheet1!$B$4:$M$4</c:f>
              <c:numCache>
                <c:formatCode>General</c:formatCode>
                <c:ptCount val="12"/>
                <c:pt idx="0">
                  <c:v>17.490494300000002</c:v>
                </c:pt>
                <c:pt idx="1">
                  <c:v>11.977186310000011</c:v>
                </c:pt>
                <c:pt idx="2">
                  <c:v>11.428571429999998</c:v>
                </c:pt>
                <c:pt idx="3">
                  <c:v>8.952380952000011</c:v>
                </c:pt>
                <c:pt idx="4">
                  <c:v>8.5551330800000027</c:v>
                </c:pt>
                <c:pt idx="5">
                  <c:v>5.7034220529999997</c:v>
                </c:pt>
                <c:pt idx="6">
                  <c:v>3.9923954369999977</c:v>
                </c:pt>
                <c:pt idx="7">
                  <c:v>5.9047619050000044</c:v>
                </c:pt>
                <c:pt idx="8">
                  <c:v>2.6615969580000023</c:v>
                </c:pt>
                <c:pt idx="9">
                  <c:v>3.2319391630000003</c:v>
                </c:pt>
                <c:pt idx="10">
                  <c:v>1.1406844110000001</c:v>
                </c:pt>
                <c:pt idx="11">
                  <c:v>0.9523809519999995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F6600"/>
            </a:solidFill>
            <a:ln w="37028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dLbls>
            <c:numFmt formatCode="0" sourceLinked="0"/>
            <c:spPr>
              <a:noFill/>
              <a:ln w="37028">
                <a:noFill/>
              </a:ln>
            </c:spPr>
            <c:txPr>
              <a:bodyPr/>
              <a:lstStyle/>
              <a:p>
                <a:pPr>
                  <a:defRPr sz="1166" b="1" i="0" u="none" strike="noStrike" baseline="0">
                    <a:solidFill>
                      <a:schemeClr val="bg1"/>
                    </a:solidFill>
                    <a:latin typeface="Tahoma"/>
                    <a:ea typeface="Tahoma"/>
                    <a:cs typeface="Tahoma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Sheet1!$B$1:$M$1</c:f>
              <c:strCache>
                <c:ptCount val="12"/>
                <c:pt idx="0">
                  <c:v>ΚΡΥΜΜΕΝΗ ΒΕΛΟΝΑ (n=526)</c:v>
                </c:pt>
                <c:pt idx="1">
                  <c:v>ΜΕΓΑΛΟ ΕΜΒΟΛΟ (n=526)</c:v>
                </c:pt>
                <c:pt idx="2">
                  <c:v>ΟΧΙ ΠΟΝΟΣ (n=525)</c:v>
                </c:pt>
                <c:pt idx="3">
                  <c:v>ΟΧΙ ΑΝΤΙΔΡΑΣΕΙΣ (n=525)</c:v>
                </c:pt>
                <c:pt idx="4">
                  <c:v>ΔΙΑΡΚΕΙΑ (n=526)</c:v>
                </c:pt>
                <c:pt idx="5">
                  <c:v>ΟΧΙ ΑΥΞΗΣΗ ΔΟΣΗΣ (n=526)</c:v>
                </c:pt>
                <c:pt idx="6">
                  <c:v>ΕΥΚΟΛΗ ΧΡΗΣΗ (n=526)</c:v>
                </c:pt>
                <c:pt idx="7">
                  <c:v>ΛΗΨΗ ΧΩΡΙΣ ΒΟΗΘΕΙΑ (n=525)</c:v>
                </c:pt>
                <c:pt idx="8">
                  <c:v>ΓΡΗΓΟΡΗ ΑΝΑΚΟΥΦΙΣΗ (n=526)</c:v>
                </c:pt>
                <c:pt idx="9">
                  <c:v>ΣΤΑΘΕΡΗ ΔΡΑΣΗ (n=526)</c:v>
                </c:pt>
                <c:pt idx="10">
                  <c:v>ΑΠΟΤΕΛΕΣΜΑΤΙΚΟ (n=526)</c:v>
                </c:pt>
                <c:pt idx="11">
                  <c:v>ΟΧΙ ΑΝΕΠΙΘΥΜΗΤΕΣ ΕΝΕΡΓΕΙΕΣ (n=525)</c:v>
                </c:pt>
              </c:strCache>
            </c:strRef>
          </c:cat>
          <c:val>
            <c:numRef>
              <c:f>Sheet1!$B$5:$M$5</c:f>
              <c:numCache>
                <c:formatCode>General</c:formatCode>
                <c:ptCount val="12"/>
                <c:pt idx="0">
                  <c:v>8.9353612170000005</c:v>
                </c:pt>
                <c:pt idx="1">
                  <c:v>5.1330798479999959</c:v>
                </c:pt>
                <c:pt idx="2">
                  <c:v>1.904761905</c:v>
                </c:pt>
                <c:pt idx="3">
                  <c:v>0.9523809519999995</c:v>
                </c:pt>
                <c:pt idx="4">
                  <c:v>0.95057034200000001</c:v>
                </c:pt>
                <c:pt idx="5">
                  <c:v>0.76045627400000004</c:v>
                </c:pt>
                <c:pt idx="6">
                  <c:v>1.1406844110000001</c:v>
                </c:pt>
                <c:pt idx="7">
                  <c:v>1.1428571430000014</c:v>
                </c:pt>
                <c:pt idx="8">
                  <c:v>0</c:v>
                </c:pt>
                <c:pt idx="9">
                  <c:v>0.76045627400000004</c:v>
                </c:pt>
                <c:pt idx="10">
                  <c:v>0.95057034200000001</c:v>
                </c:pt>
                <c:pt idx="11">
                  <c:v>0.19047618999999999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Καθόλου σημαντικό</c:v>
                </c:pt>
              </c:strCache>
            </c:strRef>
          </c:tx>
          <c:spPr>
            <a:solidFill>
              <a:srgbClr val="FF0000"/>
            </a:solidFill>
            <a:ln w="37028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dLbls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dLbl>
              <c:idx val="4"/>
              <c:layout>
                <c:manualLayout>
                  <c:x val="-0.11959548051571187"/>
                  <c:y val="1.171391896847304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numFmt formatCode="0" sourceLinked="0"/>
            <c:spPr>
              <a:noFill/>
              <a:ln w="37028">
                <a:noFill/>
              </a:ln>
            </c:spPr>
            <c:txPr>
              <a:bodyPr/>
              <a:lstStyle/>
              <a:p>
                <a:pPr>
                  <a:defRPr sz="1166" b="1" i="0" u="none" strike="noStrike" baseline="0">
                    <a:solidFill>
                      <a:schemeClr val="bg1"/>
                    </a:solidFill>
                    <a:latin typeface="Tahoma"/>
                    <a:ea typeface="Tahoma"/>
                    <a:cs typeface="Tahoma"/>
                  </a:defRPr>
                </a:pPr>
                <a:endParaRPr lang="el-G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Sheet1!$B$1:$M$1</c:f>
              <c:strCache>
                <c:ptCount val="12"/>
                <c:pt idx="0">
                  <c:v>ΚΡΥΜΜΕΝΗ ΒΕΛΟΝΑ (n=526)</c:v>
                </c:pt>
                <c:pt idx="1">
                  <c:v>ΜΕΓΑΛΟ ΕΜΒΟΛΟ (n=526)</c:v>
                </c:pt>
                <c:pt idx="2">
                  <c:v>ΟΧΙ ΠΟΝΟΣ (n=525)</c:v>
                </c:pt>
                <c:pt idx="3">
                  <c:v>ΟΧΙ ΑΝΤΙΔΡΑΣΕΙΣ (n=525)</c:v>
                </c:pt>
                <c:pt idx="4">
                  <c:v>ΔΙΑΡΚΕΙΑ (n=526)</c:v>
                </c:pt>
                <c:pt idx="5">
                  <c:v>ΟΧΙ ΑΥΞΗΣΗ ΔΟΣΗΣ (n=526)</c:v>
                </c:pt>
                <c:pt idx="6">
                  <c:v>ΕΥΚΟΛΗ ΧΡΗΣΗ (n=526)</c:v>
                </c:pt>
                <c:pt idx="7">
                  <c:v>ΛΗΨΗ ΧΩΡΙΣ ΒΟΗΘΕΙΑ (n=525)</c:v>
                </c:pt>
                <c:pt idx="8">
                  <c:v>ΓΡΗΓΟΡΗ ΑΝΑΚΟΥΦΙΣΗ (n=526)</c:v>
                </c:pt>
                <c:pt idx="9">
                  <c:v>ΣΤΑΘΕΡΗ ΔΡΑΣΗ (n=526)</c:v>
                </c:pt>
                <c:pt idx="10">
                  <c:v>ΑΠΟΤΕΛΕΣΜΑΤΙΚΟ (n=526)</c:v>
                </c:pt>
                <c:pt idx="11">
                  <c:v>ΟΧΙ ΑΝΕΠΙΘΥΜΗΤΕΣ ΕΝΕΡΓΕΙΕΣ (n=525)</c:v>
                </c:pt>
              </c:strCache>
            </c:strRef>
          </c:cat>
          <c:val>
            <c:numRef>
              <c:f>Sheet1!$B$6:$M$6</c:f>
              <c:numCache>
                <c:formatCode>General</c:formatCode>
                <c:ptCount val="12"/>
                <c:pt idx="0">
                  <c:v>13.307984790000004</c:v>
                </c:pt>
                <c:pt idx="1">
                  <c:v>2.281368821</c:v>
                </c:pt>
                <c:pt idx="2">
                  <c:v>0.38095238100000062</c:v>
                </c:pt>
                <c:pt idx="3">
                  <c:v>0.38095238100000062</c:v>
                </c:pt>
                <c:pt idx="4">
                  <c:v>0.57034220499999999</c:v>
                </c:pt>
                <c:pt idx="5">
                  <c:v>0.190114068</c:v>
                </c:pt>
                <c:pt idx="6">
                  <c:v>0</c:v>
                </c:pt>
                <c:pt idx="7">
                  <c:v>1.3333333329999988</c:v>
                </c:pt>
                <c:pt idx="8">
                  <c:v>0</c:v>
                </c:pt>
                <c:pt idx="9">
                  <c:v>0</c:v>
                </c:pt>
                <c:pt idx="10">
                  <c:v>0.38022813700000041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36433280"/>
        <c:axId val="36439168"/>
      </c:barChart>
      <c:catAx>
        <c:axId val="364332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8514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l-GR"/>
          </a:p>
        </c:txPr>
        <c:crossAx val="36439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4391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6433280"/>
        <c:crosses val="autoZero"/>
        <c:crossBetween val="between"/>
      </c:valAx>
      <c:spPr>
        <a:noFill/>
        <a:ln w="37028"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l-GR"/>
          </a:p>
        </c:txPr>
      </c:legendEntry>
      <c:legendEntry>
        <c:idx val="1"/>
        <c:txPr>
          <a:bodyPr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l-GR"/>
          </a:p>
        </c:txPr>
      </c:legendEntry>
      <c:legendEntry>
        <c:idx val="2"/>
        <c:txPr>
          <a:bodyPr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l-GR"/>
          </a:p>
        </c:txPr>
      </c:legendEntry>
      <c:legendEntry>
        <c:idx val="3"/>
        <c:txPr>
          <a:bodyPr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l-GR"/>
          </a:p>
        </c:txPr>
      </c:legendEntry>
      <c:legendEntry>
        <c:idx val="4"/>
        <c:txPr>
          <a:bodyPr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el-GR"/>
          </a:p>
        </c:txPr>
      </c:legendEntry>
      <c:layout>
        <c:manualLayout>
          <c:xMode val="edge"/>
          <c:yMode val="edge"/>
          <c:x val="5.0666666666666693E-2"/>
          <c:y val="6.8027210884353808E-3"/>
          <c:w val="0.7760000000000008"/>
          <c:h val="4.3083900226757392E-2"/>
        </c:manualLayout>
      </c:layout>
      <c:overlay val="0"/>
      <c:spPr>
        <a:noFill/>
        <a:ln w="37028">
          <a:noFill/>
        </a:ln>
      </c:spPr>
      <c:txPr>
        <a:bodyPr/>
        <a:lstStyle/>
        <a:p>
          <a:pPr>
            <a:defRPr sz="802" b="1" i="0" u="none" strike="noStrike" baseline="0">
              <a:solidFill>
                <a:schemeClr val="tx1"/>
              </a:solidFill>
              <a:latin typeface="Tahoma"/>
              <a:ea typeface="Tahoma"/>
              <a:cs typeface="Tahoma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4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l-G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CA262-E0CF-4364-8990-0DDC92233DDB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14418-47E4-4797-8AB2-69F674CBFC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78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i="1" dirty="0" smtClean="0">
                <a:solidFill>
                  <a:srgbClr val="000000"/>
                </a:solidFill>
                <a:latin typeface="Tahoma" pitchFamily="34" charset="0"/>
              </a:rPr>
              <a:t>Ερ.: «Βαθμολογείστε από το 1(=καθόλου σημαντικό) μέχρι το 5 (=πάρα πολύ σημαντικό)»</a:t>
            </a:r>
          </a:p>
          <a:p>
            <a:endParaRPr lang="el-GR" dirty="0" smtClean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200" dirty="0" smtClean="0">
                <a:latin typeface="+mn-lt"/>
              </a:rPr>
              <a:t>Να είναι αποτελεσματικό τουλάχιστον όσο αυτό που ήδη χρησιμοποιώ (ΑΠΟΤΕΛΕΣΜΑΤΙΚΟ)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200" dirty="0" smtClean="0">
                <a:latin typeface="+mn-lt"/>
              </a:rPr>
              <a:t>Να παρουσιάζει σταθερή δράση μέχρι την επόμενη δόση (ΣΤΑΘΕΡΗ ΔΡΑΣΗ)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200" dirty="0" smtClean="0">
                <a:latin typeface="+mn-lt"/>
              </a:rPr>
              <a:t>Να παρουσιάζει γρήγορη ανακούφιση από τα συμπτώματα (ΓΡΗΓΟΡΗ ΑΝΑΚΟΥΦΙΣΗ) 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200" dirty="0" smtClean="0">
                <a:latin typeface="+mn-lt"/>
                <a:sym typeface="Symbol" pitchFamily="18" charset="2"/>
              </a:rPr>
              <a:t>Να μη χρειάζεται να αυξάνω τη δόση μετά από λίγο καιρό (ΟΧΙ ΑΥΞΗΣΗ ΔΟΣΗΣ)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200" dirty="0" smtClean="0">
                <a:latin typeface="+mn-lt"/>
                <a:sym typeface="Symbol" pitchFamily="18" charset="2"/>
              </a:rPr>
              <a:t>Να είναι μεγάλο το χρονικό διάστημα μέχρι την επόμενη δόση (ΔΙΑΡΚΕΙΑ)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200" dirty="0" smtClean="0">
                <a:latin typeface="+mn-lt"/>
                <a:sym typeface="Symbol" pitchFamily="18" charset="2"/>
              </a:rPr>
              <a:t>Να μην εμφανίζει ανεπιθύμητες ενέργειες (ΟΧΙ ΑΝΕΠΙΘΥΜΗΤΕΣ ΕΝΕΡΓΕΙΕΣ)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200" dirty="0" smtClean="0">
                <a:latin typeface="+mn-lt"/>
                <a:sym typeface="Symbol" pitchFamily="18" charset="2"/>
              </a:rPr>
              <a:t>Να μην προκαλεί πόνο στο σημείο της ένεσης (ΟΧΙ ΠΟΝΟΣ)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200" dirty="0" smtClean="0">
                <a:latin typeface="+mn-lt"/>
                <a:sym typeface="Symbol" pitchFamily="18" charset="2"/>
              </a:rPr>
              <a:t>Να μην προκαλεί αντιδράσεις στο σημείο της ένεσης (ΟΧΙ ΑΝΤΙΔΡΑΣΕΙΣ)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200" dirty="0" smtClean="0">
                <a:latin typeface="+mn-lt"/>
                <a:sym typeface="Symbol" pitchFamily="18" charset="2"/>
              </a:rPr>
              <a:t>Να μπορώ να το παίρνω στο σπίτι χωρίς βοήθεια (ΛΗΨΗ ΧΩΡΙΣ ΒΟΗΘΕΙΑ)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200" dirty="0" smtClean="0">
                <a:latin typeface="+mn-lt"/>
                <a:sym typeface="Symbol" pitchFamily="18" charset="2"/>
              </a:rPr>
              <a:t>Να είναι εύκολη η χρήση της συσκευής (ΕΥΚΟΛΗ ΧΡΗΣΗ)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200" dirty="0" smtClean="0">
                <a:latin typeface="+mn-lt"/>
                <a:sym typeface="Symbol" pitchFamily="18" charset="2"/>
              </a:rPr>
              <a:t>Να έχει μεγάλο έμβολο η συσκευή για να μπορεί να χρησιμοποιηθεί με το ένα χέρι (ΜΕΓΑΛΟ ΕΜΒΟΛΟ)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l-GR" sz="1200" dirty="0" smtClean="0">
                <a:latin typeface="+mn-lt"/>
                <a:sym typeface="Symbol" pitchFamily="18" charset="2"/>
              </a:rPr>
              <a:t>Να είναι κρυμμένη η βελόνα της συσκευής (ΚΡΥΜΜΕΝΗ ΒΕΛΟΝΑ)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14418-47E4-4797-8AB2-69F674CBFCF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143000"/>
            <a:ext cx="7017049" cy="355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l-GR" sz="36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ΑΠΟΤΕΛΕΣΜΑΤΑ</a:t>
            </a:r>
          </a:p>
          <a:p>
            <a:pPr algn="ctr">
              <a:spcAft>
                <a:spcPts val="600"/>
              </a:spcAft>
            </a:pPr>
            <a:r>
              <a:rPr lang="el-GR" sz="36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ΕΠΙΔΗΜΙΟΛΟΓΙΚΗΣ ΜΕΛΕΤΗΣ</a:t>
            </a:r>
            <a:endParaRPr lang="en-US" sz="3600" dirty="0" smtClean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600"/>
              </a:spcAft>
            </a:pPr>
            <a:endParaRPr lang="el-GR" sz="2000" dirty="0" smtClean="0"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l-GR" sz="3600" dirty="0" smtClean="0">
                <a:latin typeface="Calibri" pitchFamily="34" charset="0"/>
                <a:cs typeface="Calibri" pitchFamily="34" charset="0"/>
              </a:rPr>
              <a:t>«Ικανοποίηση των ασθενών με ΡΑ</a:t>
            </a:r>
          </a:p>
          <a:p>
            <a:pPr algn="ctr">
              <a:spcAft>
                <a:spcPts val="600"/>
              </a:spcAft>
            </a:pPr>
            <a:r>
              <a:rPr lang="el-GR" sz="3600" dirty="0" smtClean="0">
                <a:latin typeface="Calibri" pitchFamily="34" charset="0"/>
                <a:cs typeface="Calibri" pitchFamily="34" charset="0"/>
              </a:rPr>
              <a:t>από το χορηγούμενο </a:t>
            </a:r>
          </a:p>
          <a:p>
            <a:pPr algn="ctr">
              <a:spcAft>
                <a:spcPts val="600"/>
              </a:spcAft>
            </a:pPr>
            <a:r>
              <a:rPr lang="el-GR" sz="3600" dirty="0" smtClean="0">
                <a:latin typeface="Calibri" pitchFamily="34" charset="0"/>
                <a:cs typeface="Calibri" pitchFamily="34" charset="0"/>
              </a:rPr>
              <a:t>ΥΔ βιολογικό παράγοντα»</a:t>
            </a:r>
            <a:endParaRPr lang="en-US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228600"/>
            <a:ext cx="1354858" cy="5232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ΕΠΕΜΥ</a:t>
            </a:r>
            <a:endParaRPr lang="en-US" sz="2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48400" y="5838855"/>
            <a:ext cx="22370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Sponsored by UCB</a:t>
            </a:r>
            <a:endParaRPr lang="en-US" sz="2000" b="1" dirty="0"/>
          </a:p>
        </p:txBody>
      </p:sp>
      <p:pic>
        <p:nvPicPr>
          <p:cNvPr id="5" name="Picture 3" descr="SFb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6672" y="228600"/>
            <a:ext cx="53710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47846" y="5029199"/>
            <a:ext cx="4572000" cy="15027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el-GR" dirty="0" smtClean="0">
                <a:solidFill>
                  <a:srgbClr val="FF99FF"/>
                </a:solidFill>
              </a:rPr>
              <a:t>Έ</a:t>
            </a:r>
            <a:r>
              <a:rPr lang="el-GR" dirty="0" smtClean="0">
                <a:solidFill>
                  <a:srgbClr val="FFFF00"/>
                </a:solidFill>
              </a:rPr>
              <a:t>ρευνα για τη </a:t>
            </a:r>
            <a:r>
              <a:rPr lang="el-GR" dirty="0" smtClean="0">
                <a:solidFill>
                  <a:srgbClr val="FF99FF"/>
                </a:solidFill>
              </a:rPr>
              <a:t>Χ</a:t>
            </a:r>
            <a:r>
              <a:rPr lang="el-GR" dirty="0" smtClean="0">
                <a:solidFill>
                  <a:srgbClr val="FFFF00"/>
                </a:solidFill>
              </a:rPr>
              <a:t>ρήση </a:t>
            </a:r>
          </a:p>
          <a:p>
            <a:pPr algn="ctr">
              <a:lnSpc>
                <a:spcPct val="130000"/>
              </a:lnSpc>
            </a:pPr>
            <a:r>
              <a:rPr lang="el-GR" dirty="0" smtClean="0">
                <a:solidFill>
                  <a:srgbClr val="FFFF00"/>
                </a:solidFill>
              </a:rPr>
              <a:t>των </a:t>
            </a:r>
            <a:r>
              <a:rPr lang="el-GR" dirty="0" smtClean="0">
                <a:solidFill>
                  <a:srgbClr val="FF99FF"/>
                </a:solidFill>
              </a:rPr>
              <a:t>Υ</a:t>
            </a:r>
            <a:r>
              <a:rPr lang="el-GR" dirty="0" smtClean="0">
                <a:solidFill>
                  <a:srgbClr val="FFFF00"/>
                </a:solidFill>
              </a:rPr>
              <a:t>ποδόριων </a:t>
            </a:r>
            <a:r>
              <a:rPr lang="el-GR" dirty="0" smtClean="0">
                <a:solidFill>
                  <a:srgbClr val="FF99FF"/>
                </a:solidFill>
              </a:rPr>
              <a:t>Βι</a:t>
            </a:r>
            <a:r>
              <a:rPr lang="el-GR" dirty="0" smtClean="0">
                <a:solidFill>
                  <a:srgbClr val="FFFF00"/>
                </a:solidFill>
              </a:rPr>
              <a:t>ολογικών </a:t>
            </a:r>
            <a:r>
              <a:rPr lang="el-GR" dirty="0" smtClean="0">
                <a:solidFill>
                  <a:srgbClr val="FF99FF"/>
                </a:solidFill>
              </a:rPr>
              <a:t>Π</a:t>
            </a:r>
            <a:r>
              <a:rPr lang="el-GR" dirty="0" smtClean="0">
                <a:solidFill>
                  <a:srgbClr val="FFFF00"/>
                </a:solidFill>
              </a:rPr>
              <a:t>αραγόντων</a:t>
            </a:r>
          </a:p>
          <a:p>
            <a:pPr algn="ctr">
              <a:lnSpc>
                <a:spcPct val="130000"/>
              </a:lnSpc>
            </a:pPr>
            <a:endParaRPr lang="el-GR" sz="1050" b="1" dirty="0" smtClean="0">
              <a:solidFill>
                <a:srgbClr val="FF99FF"/>
              </a:solidFill>
            </a:endParaRPr>
          </a:p>
          <a:p>
            <a:pPr algn="ctr">
              <a:lnSpc>
                <a:spcPct val="130000"/>
              </a:lnSpc>
            </a:pPr>
            <a:r>
              <a:rPr lang="el-GR" b="1" dirty="0" smtClean="0">
                <a:solidFill>
                  <a:srgbClr val="FF99FF"/>
                </a:solidFill>
              </a:rPr>
              <a:t>ΕΧΥΒΙΠ  </a:t>
            </a:r>
            <a:r>
              <a:rPr lang="el-GR" sz="2400" b="1" dirty="0" smtClean="0">
                <a:solidFill>
                  <a:srgbClr val="FF99FF"/>
                </a:solidFill>
              </a:rPr>
              <a:t>2011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533400" y="1905000"/>
            <a:ext cx="8153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 sz="3600" b="1" dirty="0" smtClean="0">
                <a:solidFill>
                  <a:srgbClr val="FFFF00"/>
                </a:solidFill>
                <a:latin typeface="Tahoma" pitchFamily="34" charset="0"/>
              </a:rPr>
              <a:t>Προσδοκίες</a:t>
            </a:r>
            <a:r>
              <a:rPr lang="el-GR" sz="3600" b="1" dirty="0">
                <a:solidFill>
                  <a:srgbClr val="FFFF00"/>
                </a:solidFill>
                <a:latin typeface="Tahoma" pitchFamily="34" charset="0"/>
              </a:rPr>
              <a:t> </a:t>
            </a:r>
            <a:r>
              <a:rPr lang="el-GR" sz="3600" b="1" dirty="0" smtClean="0">
                <a:solidFill>
                  <a:srgbClr val="FFFF00"/>
                </a:solidFill>
                <a:latin typeface="Tahoma" pitchFamily="34" charset="0"/>
              </a:rPr>
              <a:t>των ασθενών</a:t>
            </a:r>
          </a:p>
          <a:p>
            <a:pPr algn="ctr">
              <a:spcBef>
                <a:spcPct val="50000"/>
              </a:spcBef>
              <a:defRPr/>
            </a:pPr>
            <a:r>
              <a:rPr lang="el-GR" sz="3600" b="1" dirty="0" smtClean="0">
                <a:solidFill>
                  <a:srgbClr val="FFFF00"/>
                </a:solidFill>
                <a:latin typeface="Tahoma" pitchFamily="34" charset="0"/>
              </a:rPr>
              <a:t>από ένα νέο βιολογικό φάρμακο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00400" y="609600"/>
            <a:ext cx="2061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Μέρος 2</a:t>
            </a:r>
            <a:r>
              <a:rPr lang="el-GR" sz="3600" baseline="300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ο</a:t>
            </a:r>
            <a:r>
              <a:rPr lang="el-GR" sz="36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3600" dirty="0">
              <a:solidFill>
                <a:schemeClr val="accent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4" descr="φαρμακολογία 2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/>
          <a:stretch>
            <a:fillRect/>
          </a:stretch>
        </p:blipFill>
        <p:spPr bwMode="auto">
          <a:xfrm>
            <a:off x="1219200" y="4038600"/>
            <a:ext cx="2524125" cy="241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62000" y="989013"/>
            <a:ext cx="6840538" cy="558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2" tIns="45705" rIns="91412" bIns="45705"/>
          <a:lstStyle/>
          <a:p>
            <a:pPr marL="271463" indent="-271463" algn="just">
              <a:lnSpc>
                <a:spcPct val="260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q"/>
              <a:tabLst>
                <a:tab pos="3403600" algn="l"/>
              </a:tabLst>
            </a:pPr>
            <a:endParaRPr lang="el-GR" sz="1100" b="1" i="1">
              <a:solidFill>
                <a:srgbClr val="333399"/>
              </a:solidFill>
              <a:latin typeface="Tahoma" pitchFamily="34" charset="0"/>
            </a:endParaRPr>
          </a:p>
        </p:txBody>
      </p:sp>
      <p:graphicFrame>
        <p:nvGraphicFramePr>
          <p:cNvPr id="23" name="Object 1"/>
          <p:cNvGraphicFramePr>
            <a:graphicFrameLocks noChangeAspect="1"/>
          </p:cNvGraphicFramePr>
          <p:nvPr/>
        </p:nvGraphicFramePr>
        <p:xfrm>
          <a:off x="0" y="1143000"/>
          <a:ext cx="8874125" cy="495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Oval 41"/>
          <p:cNvSpPr>
            <a:spLocks noChangeArrowheads="1"/>
          </p:cNvSpPr>
          <p:nvPr/>
        </p:nvSpPr>
        <p:spPr bwMode="auto">
          <a:xfrm>
            <a:off x="7924800" y="1055688"/>
            <a:ext cx="990600" cy="457200"/>
          </a:xfrm>
          <a:prstGeom prst="ellipse">
            <a:avLst/>
          </a:prstGeom>
          <a:solidFill>
            <a:schemeClr val="bg1"/>
          </a:solidFill>
          <a:ln w="15875" algn="ctr">
            <a:noFill/>
            <a:prstDash val="sysDash"/>
            <a:round/>
            <a:headEnd/>
            <a:tailEnd/>
          </a:ln>
        </p:spPr>
        <p:txBody>
          <a:bodyPr lIns="36000" tIns="0" rIns="36000" bIns="0" anchor="ctr"/>
          <a:lstStyle/>
          <a:p>
            <a:pPr algn="ctr"/>
            <a:r>
              <a:rPr lang="el-GR" sz="1200" b="1" dirty="0">
                <a:latin typeface="Tahoma" pitchFamily="34" charset="0"/>
              </a:rPr>
              <a:t>Μέση τιμή</a:t>
            </a:r>
            <a:endParaRPr lang="en-US" sz="1200" b="1" dirty="0">
              <a:latin typeface="Tahoma" pitchFamily="34" charset="0"/>
            </a:endParaRPr>
          </a:p>
        </p:txBody>
      </p:sp>
      <p:sp>
        <p:nvSpPr>
          <p:cNvPr id="10" name="Oval 41"/>
          <p:cNvSpPr>
            <a:spLocks noChangeArrowheads="1"/>
          </p:cNvSpPr>
          <p:nvPr/>
        </p:nvSpPr>
        <p:spPr bwMode="auto">
          <a:xfrm>
            <a:off x="7975600" y="2049463"/>
            <a:ext cx="800100" cy="231775"/>
          </a:xfrm>
          <a:prstGeom prst="ellipse">
            <a:avLst/>
          </a:prstGeom>
          <a:solidFill>
            <a:schemeClr val="tx1">
              <a:lumMod val="85000"/>
            </a:schemeClr>
          </a:solidFill>
          <a:ln w="15875" algn="ctr">
            <a:solidFill>
              <a:srgbClr val="6EA4F4"/>
            </a:solidFill>
            <a:prstDash val="sysDash"/>
            <a:round/>
            <a:headEnd/>
            <a:tailEnd/>
          </a:ln>
        </p:spPr>
        <p:txBody>
          <a:bodyPr lIns="36000" tIns="0" rIns="36000" bIns="0" anchor="ctr"/>
          <a:lstStyle/>
          <a:p>
            <a:pPr algn="ctr">
              <a:defRPr/>
            </a:pPr>
            <a:r>
              <a:rPr lang="el-GR" sz="1050" b="1" dirty="0">
                <a:solidFill>
                  <a:schemeClr val="bg1"/>
                </a:solidFill>
                <a:latin typeface="Tahoma" pitchFamily="34" charset="0"/>
              </a:rPr>
              <a:t>4,9</a:t>
            </a:r>
            <a:endParaRPr lang="en-US" sz="105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1" name="Oval 41"/>
          <p:cNvSpPr>
            <a:spLocks noChangeArrowheads="1"/>
          </p:cNvSpPr>
          <p:nvPr/>
        </p:nvSpPr>
        <p:spPr bwMode="auto">
          <a:xfrm>
            <a:off x="7962900" y="1668463"/>
            <a:ext cx="800100" cy="231775"/>
          </a:xfrm>
          <a:prstGeom prst="ellipse">
            <a:avLst/>
          </a:prstGeom>
          <a:solidFill>
            <a:schemeClr val="tx1">
              <a:lumMod val="85000"/>
            </a:schemeClr>
          </a:solidFill>
          <a:ln w="15875" algn="ctr">
            <a:solidFill>
              <a:srgbClr val="6EA4F4"/>
            </a:solidFill>
            <a:prstDash val="sysDash"/>
            <a:round/>
            <a:headEnd/>
            <a:tailEnd/>
          </a:ln>
        </p:spPr>
        <p:txBody>
          <a:bodyPr lIns="36000" tIns="0" rIns="36000" bIns="0" anchor="ctr"/>
          <a:lstStyle/>
          <a:p>
            <a:pPr algn="ctr">
              <a:defRPr/>
            </a:pPr>
            <a:r>
              <a:rPr lang="el-GR" sz="1050" b="1" dirty="0">
                <a:solidFill>
                  <a:schemeClr val="bg1"/>
                </a:solidFill>
                <a:latin typeface="Tahoma" pitchFamily="34" charset="0"/>
              </a:rPr>
              <a:t>4,9</a:t>
            </a:r>
            <a:endParaRPr lang="en-US" sz="105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2" name="Oval 41"/>
          <p:cNvSpPr>
            <a:spLocks noChangeArrowheads="1"/>
          </p:cNvSpPr>
          <p:nvPr/>
        </p:nvSpPr>
        <p:spPr bwMode="auto">
          <a:xfrm>
            <a:off x="7988300" y="2427288"/>
            <a:ext cx="800100" cy="231775"/>
          </a:xfrm>
          <a:prstGeom prst="ellipse">
            <a:avLst/>
          </a:prstGeom>
          <a:solidFill>
            <a:schemeClr val="tx1">
              <a:lumMod val="85000"/>
            </a:schemeClr>
          </a:solidFill>
          <a:ln w="15875" algn="ctr">
            <a:solidFill>
              <a:srgbClr val="6EA4F4"/>
            </a:solidFill>
            <a:prstDash val="sysDash"/>
            <a:round/>
            <a:headEnd/>
            <a:tailEnd/>
          </a:ln>
        </p:spPr>
        <p:txBody>
          <a:bodyPr lIns="36000" tIns="0" rIns="36000" bIns="0" anchor="ctr"/>
          <a:lstStyle/>
          <a:p>
            <a:pPr algn="ctr">
              <a:defRPr/>
            </a:pPr>
            <a:r>
              <a:rPr lang="el-GR" sz="1050" b="1" dirty="0">
                <a:solidFill>
                  <a:schemeClr val="bg1"/>
                </a:solidFill>
                <a:latin typeface="Tahoma" pitchFamily="34" charset="0"/>
              </a:rPr>
              <a:t>4,9</a:t>
            </a:r>
            <a:endParaRPr lang="en-US" sz="105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3" name="Oval 41"/>
          <p:cNvSpPr>
            <a:spLocks noChangeArrowheads="1"/>
          </p:cNvSpPr>
          <p:nvPr/>
        </p:nvSpPr>
        <p:spPr bwMode="auto">
          <a:xfrm>
            <a:off x="8001000" y="2808288"/>
            <a:ext cx="800100" cy="231775"/>
          </a:xfrm>
          <a:prstGeom prst="ellipse">
            <a:avLst/>
          </a:prstGeom>
          <a:solidFill>
            <a:schemeClr val="tx1">
              <a:lumMod val="85000"/>
            </a:schemeClr>
          </a:solidFill>
          <a:ln w="15875" algn="ctr">
            <a:solidFill>
              <a:srgbClr val="6EA4F4"/>
            </a:solidFill>
            <a:prstDash val="sysDash"/>
            <a:round/>
            <a:headEnd/>
            <a:tailEnd/>
          </a:ln>
        </p:spPr>
        <p:txBody>
          <a:bodyPr lIns="36000" tIns="0" rIns="36000" bIns="0" anchor="ctr"/>
          <a:lstStyle/>
          <a:p>
            <a:pPr algn="ctr">
              <a:defRPr/>
            </a:pPr>
            <a:r>
              <a:rPr lang="el-GR" sz="1050" b="1" dirty="0">
                <a:solidFill>
                  <a:schemeClr val="bg1"/>
                </a:solidFill>
                <a:latin typeface="Tahoma" pitchFamily="34" charset="0"/>
              </a:rPr>
              <a:t>4,8</a:t>
            </a:r>
            <a:endParaRPr lang="en-US" sz="105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4" name="Oval 41"/>
          <p:cNvSpPr>
            <a:spLocks noChangeArrowheads="1"/>
          </p:cNvSpPr>
          <p:nvPr/>
        </p:nvSpPr>
        <p:spPr bwMode="auto">
          <a:xfrm>
            <a:off x="8001000" y="3878263"/>
            <a:ext cx="800100" cy="231775"/>
          </a:xfrm>
          <a:prstGeom prst="ellipse">
            <a:avLst/>
          </a:prstGeom>
          <a:solidFill>
            <a:schemeClr val="tx1">
              <a:lumMod val="85000"/>
            </a:schemeClr>
          </a:solidFill>
          <a:ln w="15875" algn="ctr">
            <a:solidFill>
              <a:srgbClr val="6EA4F4"/>
            </a:solidFill>
            <a:prstDash val="sysDash"/>
            <a:round/>
            <a:headEnd/>
            <a:tailEnd/>
          </a:ln>
        </p:spPr>
        <p:txBody>
          <a:bodyPr lIns="36000" tIns="0" rIns="36000" bIns="0" anchor="ctr"/>
          <a:lstStyle/>
          <a:p>
            <a:pPr algn="ctr">
              <a:defRPr/>
            </a:pPr>
            <a:r>
              <a:rPr lang="el-GR" sz="1050" b="1" dirty="0">
                <a:solidFill>
                  <a:schemeClr val="bg1"/>
                </a:solidFill>
                <a:latin typeface="Tahoma" pitchFamily="34" charset="0"/>
              </a:rPr>
              <a:t>4,6</a:t>
            </a:r>
            <a:endParaRPr lang="en-US" sz="105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5" name="Oval 41"/>
          <p:cNvSpPr>
            <a:spLocks noChangeArrowheads="1"/>
          </p:cNvSpPr>
          <p:nvPr/>
        </p:nvSpPr>
        <p:spPr bwMode="auto">
          <a:xfrm>
            <a:off x="8013700" y="4256088"/>
            <a:ext cx="800100" cy="231775"/>
          </a:xfrm>
          <a:prstGeom prst="ellipse">
            <a:avLst/>
          </a:prstGeom>
          <a:solidFill>
            <a:schemeClr val="tx1">
              <a:lumMod val="85000"/>
            </a:schemeClr>
          </a:solidFill>
          <a:ln w="15875" algn="ctr">
            <a:solidFill>
              <a:srgbClr val="6EA4F4"/>
            </a:solidFill>
            <a:prstDash val="sysDash"/>
            <a:round/>
            <a:headEnd/>
            <a:tailEnd/>
          </a:ln>
        </p:spPr>
        <p:txBody>
          <a:bodyPr lIns="36000" tIns="0" rIns="36000" bIns="0" anchor="ctr"/>
          <a:lstStyle/>
          <a:p>
            <a:pPr algn="ctr">
              <a:defRPr/>
            </a:pPr>
            <a:r>
              <a:rPr lang="el-GR" sz="1050" b="1" dirty="0">
                <a:solidFill>
                  <a:schemeClr val="bg1"/>
                </a:solidFill>
                <a:latin typeface="Tahoma" pitchFamily="34" charset="0"/>
              </a:rPr>
              <a:t>4,6</a:t>
            </a:r>
            <a:endParaRPr lang="en-US" sz="105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6" name="Oval 41"/>
          <p:cNvSpPr>
            <a:spLocks noChangeArrowheads="1"/>
          </p:cNvSpPr>
          <p:nvPr/>
        </p:nvSpPr>
        <p:spPr bwMode="auto">
          <a:xfrm>
            <a:off x="8001000" y="4979988"/>
            <a:ext cx="800100" cy="231775"/>
          </a:xfrm>
          <a:prstGeom prst="ellipse">
            <a:avLst/>
          </a:prstGeom>
          <a:solidFill>
            <a:schemeClr val="tx1">
              <a:lumMod val="85000"/>
            </a:schemeClr>
          </a:solidFill>
          <a:ln w="15875" algn="ctr">
            <a:solidFill>
              <a:srgbClr val="6EA4F4"/>
            </a:solidFill>
            <a:prstDash val="sysDash"/>
            <a:round/>
            <a:headEnd/>
            <a:tailEnd/>
          </a:ln>
        </p:spPr>
        <p:txBody>
          <a:bodyPr lIns="36000" tIns="0" rIns="36000" bIns="0" anchor="ctr"/>
          <a:lstStyle/>
          <a:p>
            <a:pPr algn="ctr">
              <a:defRPr/>
            </a:pPr>
            <a:r>
              <a:rPr lang="el-GR" sz="1050" b="1" dirty="0">
                <a:solidFill>
                  <a:schemeClr val="bg1"/>
                </a:solidFill>
                <a:latin typeface="Tahoma" pitchFamily="34" charset="0"/>
              </a:rPr>
              <a:t>4,4</a:t>
            </a:r>
            <a:endParaRPr lang="en-US" sz="105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7" name="Oval 41"/>
          <p:cNvSpPr>
            <a:spLocks noChangeArrowheads="1"/>
          </p:cNvSpPr>
          <p:nvPr/>
        </p:nvSpPr>
        <p:spPr bwMode="auto">
          <a:xfrm>
            <a:off x="8001000" y="4637088"/>
            <a:ext cx="800100" cy="231775"/>
          </a:xfrm>
          <a:prstGeom prst="ellipse">
            <a:avLst/>
          </a:prstGeom>
          <a:solidFill>
            <a:schemeClr val="tx1">
              <a:lumMod val="85000"/>
            </a:schemeClr>
          </a:solidFill>
          <a:ln w="15875" algn="ctr">
            <a:solidFill>
              <a:srgbClr val="6EA4F4"/>
            </a:solidFill>
            <a:prstDash val="sysDash"/>
            <a:round/>
            <a:headEnd/>
            <a:tailEnd/>
          </a:ln>
        </p:spPr>
        <p:txBody>
          <a:bodyPr lIns="36000" tIns="0" rIns="36000" bIns="0" anchor="ctr"/>
          <a:lstStyle/>
          <a:p>
            <a:pPr algn="ctr">
              <a:defRPr/>
            </a:pPr>
            <a:r>
              <a:rPr lang="el-GR" sz="1050" b="1" dirty="0">
                <a:solidFill>
                  <a:schemeClr val="bg1"/>
                </a:solidFill>
                <a:latin typeface="Tahoma" pitchFamily="34" charset="0"/>
              </a:rPr>
              <a:t>4,5</a:t>
            </a:r>
            <a:endParaRPr lang="en-US" sz="105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8" name="Oval 41"/>
          <p:cNvSpPr>
            <a:spLocks noChangeArrowheads="1"/>
          </p:cNvSpPr>
          <p:nvPr/>
        </p:nvSpPr>
        <p:spPr bwMode="auto">
          <a:xfrm>
            <a:off x="8001000" y="3138488"/>
            <a:ext cx="800100" cy="231775"/>
          </a:xfrm>
          <a:prstGeom prst="ellipse">
            <a:avLst/>
          </a:prstGeom>
          <a:solidFill>
            <a:schemeClr val="tx1">
              <a:lumMod val="85000"/>
            </a:schemeClr>
          </a:solidFill>
          <a:ln w="15875" algn="ctr">
            <a:solidFill>
              <a:srgbClr val="6EA4F4"/>
            </a:solidFill>
            <a:prstDash val="sysDash"/>
            <a:round/>
            <a:headEnd/>
            <a:tailEnd/>
          </a:ln>
        </p:spPr>
        <p:txBody>
          <a:bodyPr lIns="36000" tIns="0" rIns="36000" bIns="0" anchor="ctr"/>
          <a:lstStyle/>
          <a:p>
            <a:pPr algn="ctr">
              <a:defRPr/>
            </a:pPr>
            <a:r>
              <a:rPr lang="el-GR" sz="1050" b="1" dirty="0">
                <a:solidFill>
                  <a:schemeClr val="bg1"/>
                </a:solidFill>
                <a:latin typeface="Tahoma" pitchFamily="34" charset="0"/>
              </a:rPr>
              <a:t>4,6</a:t>
            </a:r>
            <a:endParaRPr lang="en-US" sz="105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9" name="Oval 41"/>
          <p:cNvSpPr>
            <a:spLocks noChangeArrowheads="1"/>
          </p:cNvSpPr>
          <p:nvPr/>
        </p:nvSpPr>
        <p:spPr bwMode="auto">
          <a:xfrm>
            <a:off x="8001000" y="3506788"/>
            <a:ext cx="800100" cy="230188"/>
          </a:xfrm>
          <a:prstGeom prst="ellipse">
            <a:avLst/>
          </a:prstGeom>
          <a:solidFill>
            <a:schemeClr val="tx1">
              <a:lumMod val="85000"/>
            </a:schemeClr>
          </a:solidFill>
          <a:ln w="15875" algn="ctr">
            <a:solidFill>
              <a:srgbClr val="6EA4F4"/>
            </a:solidFill>
            <a:prstDash val="sysDash"/>
            <a:round/>
            <a:headEnd/>
            <a:tailEnd/>
          </a:ln>
        </p:spPr>
        <p:txBody>
          <a:bodyPr lIns="36000" tIns="0" rIns="36000" bIns="0" anchor="ctr"/>
          <a:lstStyle/>
          <a:p>
            <a:pPr algn="ctr">
              <a:defRPr/>
            </a:pPr>
            <a:r>
              <a:rPr lang="el-GR" sz="1050" b="1" dirty="0">
                <a:solidFill>
                  <a:schemeClr val="bg1"/>
                </a:solidFill>
                <a:latin typeface="Tahoma" pitchFamily="34" charset="0"/>
              </a:rPr>
              <a:t>4,7</a:t>
            </a:r>
            <a:endParaRPr lang="en-US" sz="105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20" name="Oval 41"/>
          <p:cNvSpPr>
            <a:spLocks noChangeArrowheads="1"/>
          </p:cNvSpPr>
          <p:nvPr/>
        </p:nvSpPr>
        <p:spPr bwMode="auto">
          <a:xfrm>
            <a:off x="8008938" y="5349876"/>
            <a:ext cx="800100" cy="230187"/>
          </a:xfrm>
          <a:prstGeom prst="ellipse">
            <a:avLst/>
          </a:prstGeom>
          <a:solidFill>
            <a:schemeClr val="tx1">
              <a:lumMod val="85000"/>
            </a:schemeClr>
          </a:solidFill>
          <a:ln w="15875" algn="ctr">
            <a:solidFill>
              <a:srgbClr val="6EA4F4"/>
            </a:solidFill>
            <a:prstDash val="sysDash"/>
            <a:round/>
            <a:headEnd/>
            <a:tailEnd/>
          </a:ln>
        </p:spPr>
        <p:txBody>
          <a:bodyPr lIns="36000" tIns="0" rIns="36000" bIns="0" anchor="ctr"/>
          <a:lstStyle/>
          <a:p>
            <a:pPr algn="ctr">
              <a:defRPr/>
            </a:pPr>
            <a:r>
              <a:rPr lang="el-GR" sz="1050" b="1" dirty="0">
                <a:solidFill>
                  <a:schemeClr val="bg1"/>
                </a:solidFill>
                <a:latin typeface="Tahoma" pitchFamily="34" charset="0"/>
              </a:rPr>
              <a:t>4,3</a:t>
            </a:r>
            <a:endParaRPr lang="en-US" sz="105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21" name="Oval 41"/>
          <p:cNvSpPr>
            <a:spLocks noChangeArrowheads="1"/>
          </p:cNvSpPr>
          <p:nvPr/>
        </p:nvSpPr>
        <p:spPr bwMode="auto">
          <a:xfrm>
            <a:off x="8008938" y="5707063"/>
            <a:ext cx="800100" cy="231775"/>
          </a:xfrm>
          <a:prstGeom prst="ellipse">
            <a:avLst/>
          </a:prstGeom>
          <a:solidFill>
            <a:schemeClr val="tx1">
              <a:lumMod val="85000"/>
            </a:schemeClr>
          </a:solidFill>
          <a:ln w="15875" algn="ctr">
            <a:solidFill>
              <a:srgbClr val="6EA4F4"/>
            </a:solidFill>
            <a:prstDash val="sysDash"/>
            <a:round/>
            <a:headEnd/>
            <a:tailEnd/>
          </a:ln>
        </p:spPr>
        <p:txBody>
          <a:bodyPr lIns="36000" tIns="0" rIns="36000" bIns="0" anchor="ctr"/>
          <a:lstStyle/>
          <a:p>
            <a:pPr algn="ctr">
              <a:defRPr/>
            </a:pPr>
            <a:r>
              <a:rPr lang="el-GR" sz="1050" b="1" dirty="0">
                <a:solidFill>
                  <a:schemeClr val="bg1"/>
                </a:solidFill>
                <a:latin typeface="Tahoma" pitchFamily="34" charset="0"/>
              </a:rPr>
              <a:t>3,7</a:t>
            </a:r>
            <a:endParaRPr lang="en-US" sz="105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514350" y="6197600"/>
            <a:ext cx="19812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l-GR" sz="1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[%]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457200"/>
            <a:ext cx="49369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Στατιστικά σημαντικές διαφορές</a:t>
            </a:r>
            <a:endParaRPr lang="en-US" sz="2800" dirty="0">
              <a:solidFill>
                <a:schemeClr val="accent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371600"/>
            <a:ext cx="86803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400" dirty="0" smtClean="0">
                <a:latin typeface="Calibri" pitchFamily="34" charset="0"/>
                <a:cs typeface="Calibri" pitchFamily="34" charset="0"/>
              </a:rPr>
              <a:t>Όσοι δεν είχαν λάβει κανένα προηγούμενο βιολογικό παράγοντα  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l-GR" sz="2400" dirty="0" smtClean="0">
                <a:latin typeface="Calibri" pitchFamily="34" charset="0"/>
                <a:cs typeface="Calibri" pitchFamily="34" charset="0"/>
              </a:rPr>
              <a:t>συγκριτικά με όσους είχαν λάβει τουλάχιστον έναν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παράγοντα</a:t>
            </a:r>
          </a:p>
          <a:p>
            <a:pPr algn="ctr"/>
            <a:r>
              <a:rPr lang="el-GR" sz="2400" dirty="0" smtClean="0">
                <a:latin typeface="Calibri" pitchFamily="34" charset="0"/>
                <a:cs typeface="Calibri" pitchFamily="34" charset="0"/>
              </a:rPr>
              <a:t>παρουσίαζαν  μεγαλύτερα  ποσοστά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/>
            <a:r>
              <a:rPr lang="el-GR" sz="2400" dirty="0" smtClean="0">
                <a:latin typeface="Calibri" pitchFamily="34" charset="0"/>
                <a:cs typeface="Calibri" pitchFamily="34" charset="0"/>
              </a:rPr>
              <a:t>ως προς τις παρακάτω προσδοκίες: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581400"/>
            <a:ext cx="7878567" cy="24776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4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Να μπορώ να το παίρνω στο σπίτι χωρίς βοήθεια  </a:t>
            </a:r>
            <a:r>
              <a:rPr lang="en-US" sz="24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(p=0,04)</a:t>
            </a:r>
            <a:endParaRPr lang="el-GR" sz="2400" b="1" dirty="0" smtClean="0">
              <a:solidFill>
                <a:srgbClr val="FFFF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4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Να έχει μεγάλο έμβολο η συσκευή </a:t>
            </a:r>
            <a:r>
              <a:rPr lang="en-US" sz="24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(p&lt;0,01)</a:t>
            </a:r>
            <a:endParaRPr lang="el-GR" sz="2400" b="1" dirty="0" smtClean="0">
              <a:solidFill>
                <a:srgbClr val="FFFF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4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Να είναι κρυμμένη η βελόνα της συσκευής</a:t>
            </a:r>
            <a:r>
              <a:rPr lang="en-US" sz="24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(p&lt;0,01)</a:t>
            </a:r>
            <a:endParaRPr lang="el-GR" sz="2400" b="1" dirty="0" smtClean="0">
              <a:solidFill>
                <a:srgbClr val="FFFF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4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Να μην προκαλεί πόνο στο σημείο της ένεσης</a:t>
            </a:r>
            <a:r>
              <a:rPr lang="en-US" sz="24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(p=0,02)</a:t>
            </a:r>
          </a:p>
          <a:p>
            <a:endParaRPr lang="en-US" sz="2400" b="1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657600"/>
            <a:ext cx="8067017" cy="20467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l-GR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Στη μελέτη συμμετείχαν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538 </a:t>
            </a:r>
            <a:r>
              <a:rPr lang="el-GR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ασθενείς με ΡΑ </a:t>
            </a:r>
          </a:p>
          <a:p>
            <a:pPr algn="ctr">
              <a:spcAft>
                <a:spcPts val="600"/>
              </a:spcAft>
            </a:pPr>
            <a:r>
              <a:rPr lang="el-GR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από 27 ρευματολόγους της πρωτοβάθμιας φροντίδας</a:t>
            </a:r>
          </a:p>
          <a:p>
            <a:pPr algn="ctr">
              <a:spcAft>
                <a:spcPts val="600"/>
              </a:spcAft>
            </a:pPr>
            <a:r>
              <a:rPr lang="el-GR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στους οποίους χορηγούνταν ή άρχιζε η χορήγηση  </a:t>
            </a:r>
          </a:p>
          <a:p>
            <a:pPr algn="ctr">
              <a:spcAft>
                <a:spcPts val="600"/>
              </a:spcAft>
            </a:pPr>
            <a:r>
              <a:rPr lang="el-GR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υποδόριων βιολογικών παραγόντων.</a:t>
            </a:r>
            <a:endParaRPr lang="en-US" sz="2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762000"/>
            <a:ext cx="704276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800" dirty="0" smtClean="0"/>
              <a:t>Σκοπός της μελέτης ήταν να καταγραφούν</a:t>
            </a:r>
          </a:p>
          <a:p>
            <a:pPr algn="ctr"/>
            <a:r>
              <a:rPr lang="el-GR" sz="2800" dirty="0" smtClean="0"/>
              <a:t>οι απόψεις των ασθενών για τη χρήση </a:t>
            </a:r>
          </a:p>
          <a:p>
            <a:pPr algn="ctr"/>
            <a:r>
              <a:rPr lang="el-GR" sz="2800" dirty="0" smtClean="0"/>
              <a:t>της ΥΔ βιολογικής θεραπείας που λαμβάνουν </a:t>
            </a:r>
          </a:p>
          <a:p>
            <a:pPr algn="ctr"/>
            <a:r>
              <a:rPr lang="el-GR" sz="2800" dirty="0" smtClean="0"/>
              <a:t>και να ιεραρχηθούν οι προσδοκίες τους από </a:t>
            </a:r>
          </a:p>
          <a:p>
            <a:pPr algn="ctr"/>
            <a:r>
              <a:rPr lang="el-GR" sz="2800" dirty="0" smtClean="0"/>
              <a:t>ένα  νέο βιολογικό φάρμακο.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-131763" y="3224213"/>
          <a:ext cx="3662363" cy="333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828800" y="228600"/>
            <a:ext cx="5734050" cy="49371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8636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Δημογραφικά στοιχεία ασθενών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24000" y="2590800"/>
            <a:ext cx="502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>
              <a:spcBef>
                <a:spcPct val="50000"/>
              </a:spcBef>
            </a:pPr>
            <a:endParaRPr lang="el-GR">
              <a:solidFill>
                <a:schemeClr val="bg1"/>
              </a:solidFill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76200" y="6553200"/>
            <a:ext cx="19812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l-GR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[%]</a:t>
            </a:r>
          </a:p>
        </p:txBody>
      </p:sp>
      <p:graphicFrame>
        <p:nvGraphicFramePr>
          <p:cNvPr id="27" name="Object 1"/>
          <p:cNvGraphicFramePr>
            <a:graphicFrameLocks noChangeAspect="1"/>
          </p:cNvGraphicFramePr>
          <p:nvPr/>
        </p:nvGraphicFramePr>
        <p:xfrm>
          <a:off x="-304800" y="914400"/>
          <a:ext cx="3662363" cy="333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33"/>
          <p:cNvSpPr txBox="1">
            <a:spLocks noChangeArrowheads="1"/>
          </p:cNvSpPr>
          <p:nvPr/>
        </p:nvSpPr>
        <p:spPr bwMode="ltGray">
          <a:xfrm>
            <a:off x="838200" y="1443038"/>
            <a:ext cx="1600200" cy="276225"/>
          </a:xfrm>
          <a:prstGeom prst="rect">
            <a:avLst/>
          </a:prstGeom>
          <a:noFill/>
          <a:ln w="25400">
            <a:solidFill>
              <a:srgbClr val="33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1200" b="1">
                <a:solidFill>
                  <a:schemeClr val="bg1"/>
                </a:solidFill>
                <a:latin typeface="Tahoma" pitchFamily="34" charset="0"/>
              </a:rPr>
              <a:t>ΦΥΛΟ (</a:t>
            </a:r>
            <a:r>
              <a:rPr lang="en-US" sz="1200" b="1">
                <a:solidFill>
                  <a:schemeClr val="bg1"/>
                </a:solidFill>
                <a:latin typeface="Tahoma" pitchFamily="34" charset="0"/>
              </a:rPr>
              <a:t>n=537)</a:t>
            </a:r>
            <a:endParaRPr lang="en-GB" sz="12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0" name="Text Box 33"/>
          <p:cNvSpPr txBox="1">
            <a:spLocks noChangeArrowheads="1"/>
          </p:cNvSpPr>
          <p:nvPr/>
        </p:nvSpPr>
        <p:spPr bwMode="ltGray">
          <a:xfrm>
            <a:off x="838200" y="3733800"/>
            <a:ext cx="1600200" cy="276225"/>
          </a:xfrm>
          <a:prstGeom prst="rect">
            <a:avLst/>
          </a:prstGeom>
          <a:noFill/>
          <a:ln w="25400">
            <a:solidFill>
              <a:srgbClr val="33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1200" b="1">
                <a:solidFill>
                  <a:schemeClr val="bg1"/>
                </a:solidFill>
                <a:latin typeface="Tahoma" pitchFamily="34" charset="0"/>
              </a:rPr>
              <a:t>ΗΛΙΚΙΑ</a:t>
            </a:r>
            <a:r>
              <a:rPr lang="en-US" sz="1200" b="1">
                <a:solidFill>
                  <a:schemeClr val="bg1"/>
                </a:solidFill>
                <a:latin typeface="Tahoma" pitchFamily="34" charset="0"/>
              </a:rPr>
              <a:t> (n=532)</a:t>
            </a:r>
            <a:endParaRPr lang="en-GB" sz="12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2" name="Text Box 33"/>
          <p:cNvSpPr txBox="1">
            <a:spLocks noChangeArrowheads="1"/>
          </p:cNvSpPr>
          <p:nvPr/>
        </p:nvSpPr>
        <p:spPr bwMode="ltGray">
          <a:xfrm>
            <a:off x="5745163" y="1397000"/>
            <a:ext cx="2514600" cy="461963"/>
          </a:xfrm>
          <a:prstGeom prst="rect">
            <a:avLst/>
          </a:prstGeom>
          <a:noFill/>
          <a:ln w="25400">
            <a:solidFill>
              <a:srgbClr val="33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ΔΙΑΡΚΕΙΑ ΡΕΥΜΑΤΟΕΙΔΟΥΣ ΑΡΘΡΙΤΙΔΑΣ</a:t>
            </a:r>
            <a:r>
              <a:rPr lang="en-US" sz="1200" b="1" dirty="0">
                <a:solidFill>
                  <a:schemeClr val="bg1"/>
                </a:solidFill>
                <a:latin typeface="Tahoma" pitchFamily="34" charset="0"/>
              </a:rPr>
              <a:t> -</a:t>
            </a: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 μήνες</a:t>
            </a:r>
            <a:r>
              <a:rPr lang="en-US" sz="1200" b="1" dirty="0">
                <a:solidFill>
                  <a:schemeClr val="bg1"/>
                </a:solidFill>
                <a:latin typeface="Tahoma" pitchFamily="34" charset="0"/>
              </a:rPr>
              <a:t> (n=536)</a:t>
            </a:r>
            <a:endParaRPr lang="en-GB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4" name="Text Box 33"/>
          <p:cNvSpPr txBox="1">
            <a:spLocks noChangeArrowheads="1"/>
          </p:cNvSpPr>
          <p:nvPr/>
        </p:nvSpPr>
        <p:spPr bwMode="ltGray">
          <a:xfrm>
            <a:off x="2857500" y="1258888"/>
            <a:ext cx="2551113" cy="646112"/>
          </a:xfrm>
          <a:prstGeom prst="rect">
            <a:avLst/>
          </a:prstGeom>
          <a:noFill/>
          <a:ln w="25400">
            <a:solidFill>
              <a:srgbClr val="33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1200" b="1">
                <a:solidFill>
                  <a:schemeClr val="bg1"/>
                </a:solidFill>
                <a:latin typeface="Tahoma" pitchFamily="34" charset="0"/>
              </a:rPr>
              <a:t>ΑΡΙΘΜΟΣ ΠΡΟΗΓΟΥΜΕΝΩΝ ΒΙΟΛΟΓΙΚΩΝ ΘΕΡΑΠΕΙΩΝ </a:t>
            </a:r>
            <a:r>
              <a:rPr lang="en-US" sz="1200" b="1">
                <a:solidFill>
                  <a:schemeClr val="bg1"/>
                </a:solidFill>
                <a:latin typeface="Tahoma" pitchFamily="34" charset="0"/>
              </a:rPr>
              <a:t>(n=538)</a:t>
            </a:r>
            <a:endParaRPr lang="en-GB" sz="12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5" name="Down Arrow 14"/>
          <p:cNvSpPr/>
          <p:nvPr/>
        </p:nvSpPr>
        <p:spPr>
          <a:xfrm rot="16200000">
            <a:off x="2685257" y="4650581"/>
            <a:ext cx="457200" cy="6048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>
              <a:solidFill>
                <a:schemeClr val="bg1"/>
              </a:solidFill>
            </a:endParaRPr>
          </a:p>
        </p:txBody>
      </p:sp>
      <p:sp>
        <p:nvSpPr>
          <p:cNvPr id="16" name="Text Box 33"/>
          <p:cNvSpPr txBox="1">
            <a:spLocks noChangeArrowheads="1"/>
          </p:cNvSpPr>
          <p:nvPr/>
        </p:nvSpPr>
        <p:spPr bwMode="ltGray">
          <a:xfrm>
            <a:off x="3327400" y="4267200"/>
            <a:ext cx="1371600" cy="1384300"/>
          </a:xfrm>
          <a:prstGeom prst="rect">
            <a:avLst/>
          </a:prstGeom>
          <a:noFill/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Μ.Τ.:</a:t>
            </a:r>
            <a:r>
              <a:rPr lang="en-US" sz="1200" b="1" dirty="0">
                <a:solidFill>
                  <a:schemeClr val="bg1"/>
                </a:solidFill>
                <a:latin typeface="Tahoma" pitchFamily="34" charset="0"/>
              </a:rPr>
              <a:t> 54,4</a:t>
            </a:r>
            <a:endParaRPr lang="el-G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Διάμεσος: 55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latin typeface="Tahoma" pitchFamily="34" charset="0"/>
              </a:rPr>
              <a:t>Min:</a:t>
            </a: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 11</a:t>
            </a:r>
            <a:endParaRPr lang="en-US" sz="1200" b="1" dirty="0">
              <a:solidFill>
                <a:schemeClr val="bg1"/>
              </a:solidFill>
              <a:latin typeface="Tahoma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latin typeface="Tahoma" pitchFamily="34" charset="0"/>
              </a:rPr>
              <a:t>Max:</a:t>
            </a: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 82</a:t>
            </a:r>
            <a:endParaRPr lang="en-US" sz="1200" b="1" dirty="0">
              <a:solidFill>
                <a:schemeClr val="bg1"/>
              </a:solidFill>
              <a:latin typeface="Tahoma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latin typeface="Tahoma" pitchFamily="34" charset="0"/>
              </a:rPr>
              <a:t>St. Dev.:</a:t>
            </a: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 13,2</a:t>
            </a:r>
            <a:endParaRPr lang="en-GB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ltGray">
          <a:xfrm>
            <a:off x="6427788" y="4367213"/>
            <a:ext cx="1371600" cy="1384300"/>
          </a:xfrm>
          <a:prstGeom prst="rect">
            <a:avLst/>
          </a:prstGeom>
          <a:noFill/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>
                <a:solidFill>
                  <a:schemeClr val="bg1"/>
                </a:solidFill>
                <a:latin typeface="Tahoma" pitchFamily="34" charset="0"/>
              </a:rPr>
              <a:t>Μ.Τ.:</a:t>
            </a:r>
            <a:r>
              <a:rPr lang="en-US" sz="1200" b="1">
                <a:solidFill>
                  <a:schemeClr val="bg1"/>
                </a:solidFill>
                <a:latin typeface="Tahoma" pitchFamily="34" charset="0"/>
              </a:rPr>
              <a:t> </a:t>
            </a:r>
            <a:r>
              <a:rPr lang="el-GR" sz="1200" b="1">
                <a:solidFill>
                  <a:schemeClr val="bg1"/>
                </a:solidFill>
                <a:latin typeface="Tahoma" pitchFamily="34" charset="0"/>
              </a:rPr>
              <a:t>100</a:t>
            </a:r>
            <a:r>
              <a:rPr lang="en-US" sz="1200" b="1">
                <a:solidFill>
                  <a:schemeClr val="bg1"/>
                </a:solidFill>
                <a:latin typeface="Tahoma" pitchFamily="34" charset="0"/>
              </a:rPr>
              <a:t>,</a:t>
            </a:r>
            <a:r>
              <a:rPr lang="el-GR" sz="1200" b="1">
                <a:solidFill>
                  <a:schemeClr val="bg1"/>
                </a:solidFill>
                <a:latin typeface="Tahoma" pitchFamily="34" charset="0"/>
              </a:rPr>
              <a:t>6</a:t>
            </a:r>
          </a:p>
          <a:p>
            <a:pPr eaLnBrk="0" hangingPunct="0">
              <a:spcBef>
                <a:spcPct val="50000"/>
              </a:spcBef>
            </a:pPr>
            <a:r>
              <a:rPr lang="el-GR" sz="1200" b="1">
                <a:solidFill>
                  <a:schemeClr val="bg1"/>
                </a:solidFill>
                <a:latin typeface="Tahoma" pitchFamily="34" charset="0"/>
              </a:rPr>
              <a:t>Διάμεσος: 72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bg1"/>
                </a:solidFill>
                <a:latin typeface="Tahoma" pitchFamily="34" charset="0"/>
              </a:rPr>
              <a:t>Min:</a:t>
            </a:r>
            <a:r>
              <a:rPr lang="el-GR" sz="1200" b="1">
                <a:solidFill>
                  <a:schemeClr val="bg1"/>
                </a:solidFill>
                <a:latin typeface="Tahoma" pitchFamily="34" charset="0"/>
              </a:rPr>
              <a:t> 1</a:t>
            </a:r>
            <a:endParaRPr lang="en-US" sz="1200" b="1">
              <a:solidFill>
                <a:schemeClr val="bg1"/>
              </a:solidFill>
              <a:latin typeface="Tahoma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bg1"/>
                </a:solidFill>
                <a:latin typeface="Tahoma" pitchFamily="34" charset="0"/>
              </a:rPr>
              <a:t>Max:</a:t>
            </a:r>
            <a:r>
              <a:rPr lang="el-GR" sz="1200" b="1">
                <a:solidFill>
                  <a:schemeClr val="bg1"/>
                </a:solidFill>
                <a:latin typeface="Tahoma" pitchFamily="34" charset="0"/>
              </a:rPr>
              <a:t> 564</a:t>
            </a:r>
            <a:endParaRPr lang="en-US" sz="1200" b="1">
              <a:solidFill>
                <a:schemeClr val="bg1"/>
              </a:solidFill>
              <a:latin typeface="Tahoma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bg1"/>
                </a:solidFill>
                <a:latin typeface="Tahoma" pitchFamily="34" charset="0"/>
              </a:rPr>
              <a:t>St. Dev.:</a:t>
            </a:r>
            <a:r>
              <a:rPr lang="el-GR" sz="1200" b="1">
                <a:solidFill>
                  <a:schemeClr val="bg1"/>
                </a:solidFill>
                <a:latin typeface="Tahoma" pitchFamily="34" charset="0"/>
              </a:rPr>
              <a:t> 85,5</a:t>
            </a:r>
            <a:endParaRPr lang="en-GB" sz="12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6881813" y="3638550"/>
            <a:ext cx="457200" cy="604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1066800"/>
            <a:ext cx="3763963" cy="343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80037" y="990600"/>
            <a:ext cx="3763963" cy="343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AsOne/>
      </p:bldGraphic>
      <p:bldP spid="10" grpId="0" animBg="1"/>
      <p:bldP spid="12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81000" y="1676400"/>
            <a:ext cx="8153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 sz="3600" b="1" dirty="0">
                <a:solidFill>
                  <a:srgbClr val="FFFF00"/>
                </a:solidFill>
                <a:latin typeface="Tahoma" pitchFamily="34" charset="0"/>
              </a:rPr>
              <a:t>Άποψη </a:t>
            </a:r>
            <a:r>
              <a:rPr lang="el-GR" sz="3600" b="1" dirty="0" smtClean="0">
                <a:solidFill>
                  <a:srgbClr val="FFFF00"/>
                </a:solidFill>
                <a:latin typeface="Tahoma" pitchFamily="34" charset="0"/>
              </a:rPr>
              <a:t>των ασθενών </a:t>
            </a:r>
          </a:p>
          <a:p>
            <a:pPr algn="ctr">
              <a:spcBef>
                <a:spcPct val="50000"/>
              </a:spcBef>
              <a:defRPr/>
            </a:pPr>
            <a:r>
              <a:rPr lang="el-GR" sz="3600" b="1" dirty="0" smtClean="0">
                <a:solidFill>
                  <a:srgbClr val="FFFF00"/>
                </a:solidFill>
                <a:latin typeface="Tahoma" pitchFamily="34" charset="0"/>
              </a:rPr>
              <a:t>για </a:t>
            </a:r>
            <a:r>
              <a:rPr lang="el-GR" sz="3600" b="1" dirty="0">
                <a:solidFill>
                  <a:srgbClr val="FFFF00"/>
                </a:solidFill>
                <a:latin typeface="Tahoma" pitchFamily="34" charset="0"/>
              </a:rPr>
              <a:t>τη χρήση </a:t>
            </a:r>
            <a:r>
              <a:rPr lang="el-GR" sz="3600" b="1" dirty="0" smtClean="0">
                <a:solidFill>
                  <a:srgbClr val="FFFF00"/>
                </a:solidFill>
                <a:latin typeface="Tahoma" pitchFamily="34" charset="0"/>
              </a:rPr>
              <a:t>της λαμβανόμενης</a:t>
            </a:r>
          </a:p>
          <a:p>
            <a:pPr algn="ctr">
              <a:spcBef>
                <a:spcPct val="50000"/>
              </a:spcBef>
              <a:defRPr/>
            </a:pPr>
            <a:r>
              <a:rPr lang="el-GR" sz="3600" b="1" dirty="0" smtClean="0">
                <a:solidFill>
                  <a:srgbClr val="FFFF00"/>
                </a:solidFill>
                <a:latin typeface="Tahoma" pitchFamily="34" charset="0"/>
              </a:rPr>
              <a:t> ΥΔ βιολογικής </a:t>
            </a:r>
            <a:r>
              <a:rPr lang="el-GR" sz="3600" b="1" dirty="0">
                <a:solidFill>
                  <a:srgbClr val="FFFF00"/>
                </a:solidFill>
                <a:latin typeface="Tahoma" pitchFamily="34" charset="0"/>
              </a:rPr>
              <a:t>θεραπείας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00400" y="533400"/>
            <a:ext cx="2061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Μέρος 1</a:t>
            </a:r>
            <a:r>
              <a:rPr lang="el-GR" sz="3600" baseline="300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ο</a:t>
            </a:r>
            <a:r>
              <a:rPr lang="el-GR" sz="36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3600" dirty="0">
              <a:solidFill>
                <a:schemeClr val="accent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4" descr="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572000"/>
            <a:ext cx="1651782" cy="1988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28600"/>
            <a:ext cx="624046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600200" y="4953000"/>
            <a:ext cx="19812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l-GR" sz="1000" dirty="0">
                <a:solidFill>
                  <a:schemeClr val="tx2">
                    <a:lumMod val="25000"/>
                  </a:schemeClr>
                </a:solidFill>
                <a:latin typeface="Tahoma" pitchFamily="34" charset="0"/>
              </a:rPr>
              <a:t>Βάση: 538 ασθενείς, [%]</a:t>
            </a:r>
          </a:p>
        </p:txBody>
      </p:sp>
      <p:sp>
        <p:nvSpPr>
          <p:cNvPr id="13" name="Text Box 33"/>
          <p:cNvSpPr txBox="1">
            <a:spLocks noChangeArrowheads="1"/>
          </p:cNvSpPr>
          <p:nvPr/>
        </p:nvSpPr>
        <p:spPr bwMode="ltGray">
          <a:xfrm>
            <a:off x="5257800" y="5486400"/>
            <a:ext cx="3657600" cy="1107996"/>
          </a:xfrm>
          <a:prstGeom prst="rect">
            <a:avLst/>
          </a:prstGeom>
          <a:noFill/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55+ ετών:</a:t>
            </a:r>
            <a:r>
              <a:rPr lang="en-US" sz="1200" b="1" dirty="0">
                <a:solidFill>
                  <a:schemeClr val="bg1"/>
                </a:solidFill>
                <a:latin typeface="Tahoma" pitchFamily="34" charset="0"/>
              </a:rPr>
              <a:t> </a:t>
            </a: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39% </a:t>
            </a:r>
            <a:r>
              <a:rPr lang="el-GR" sz="1200" dirty="0">
                <a:solidFill>
                  <a:schemeClr val="bg1"/>
                </a:solidFill>
                <a:latin typeface="Tahoma" pitchFamily="34" charset="0"/>
              </a:rPr>
              <a:t>έναντι </a:t>
            </a: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&lt;=55 ετών: 29</a:t>
            </a:r>
            <a:r>
              <a:rPr lang="el-GR" sz="1200" b="1" dirty="0" smtClean="0">
                <a:solidFill>
                  <a:schemeClr val="bg1"/>
                </a:solidFill>
                <a:latin typeface="Tahoma" pitchFamily="34" charset="0"/>
              </a:rPr>
              <a:t>% </a:t>
            </a:r>
            <a:r>
              <a:rPr lang="el-GR" sz="1200" dirty="0" smtClean="0">
                <a:solidFill>
                  <a:schemeClr val="bg1"/>
                </a:solidFill>
                <a:latin typeface="Tahoma" pitchFamily="34" charset="0"/>
              </a:rPr>
              <a:t>(</a:t>
            </a:r>
            <a:r>
              <a:rPr lang="en-US" sz="1200" dirty="0">
                <a:solidFill>
                  <a:schemeClr val="bg1"/>
                </a:solidFill>
                <a:latin typeface="Tahoma" pitchFamily="34" charset="0"/>
              </a:rPr>
              <a:t>Fisher Exact Test, p value=0,01)</a:t>
            </a:r>
            <a:r>
              <a:rPr lang="el-GR" sz="1200" dirty="0">
                <a:solidFill>
                  <a:schemeClr val="bg1"/>
                </a:solidFill>
                <a:latin typeface="Tahoma" pitchFamily="34" charset="0"/>
              </a:rPr>
              <a:t> </a:t>
            </a:r>
            <a:endParaRPr lang="el-GR" sz="1100" dirty="0">
              <a:solidFill>
                <a:schemeClr val="bg1"/>
              </a:solidFill>
              <a:latin typeface="Tahoma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Διάρκεια ασθένειας &gt;6 έτη</a:t>
            </a:r>
            <a:r>
              <a:rPr lang="en-US" sz="1200" b="1" dirty="0">
                <a:solidFill>
                  <a:schemeClr val="bg1"/>
                </a:solidFill>
                <a:latin typeface="Tahoma" pitchFamily="34" charset="0"/>
              </a:rPr>
              <a:t>:</a:t>
            </a: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 38%</a:t>
            </a:r>
            <a:r>
              <a:rPr lang="en-US" sz="1200" b="1" dirty="0">
                <a:solidFill>
                  <a:schemeClr val="bg1"/>
                </a:solidFill>
                <a:latin typeface="Tahoma" pitchFamily="34" charset="0"/>
              </a:rPr>
              <a:t> </a:t>
            </a:r>
            <a:r>
              <a:rPr lang="el-GR" sz="1200" dirty="0">
                <a:solidFill>
                  <a:schemeClr val="bg1"/>
                </a:solidFill>
                <a:latin typeface="Tahoma" pitchFamily="34" charset="0"/>
              </a:rPr>
              <a:t>έναντι </a:t>
            </a:r>
            <a:r>
              <a:rPr lang="el-GR" sz="1200" b="1" dirty="0" smtClean="0">
                <a:solidFill>
                  <a:schemeClr val="bg1"/>
                </a:solidFill>
                <a:latin typeface="Tahoma" pitchFamily="34" charset="0"/>
              </a:rPr>
              <a:t>Διάρκεια </a:t>
            </a: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ασθένειας &lt;=6 έτη: 30%             </a:t>
            </a:r>
            <a:endParaRPr lang="el-GR" sz="1200" b="1" dirty="0" smtClean="0">
              <a:solidFill>
                <a:schemeClr val="bg1"/>
              </a:solidFill>
              <a:latin typeface="Tahoma" pitchFamily="34" charset="0"/>
            </a:endParaRPr>
          </a:p>
          <a:p>
            <a:pPr eaLnBrk="0" hangingPunct="0"/>
            <a:r>
              <a:rPr lang="en-US" sz="1200" dirty="0" smtClean="0">
                <a:solidFill>
                  <a:schemeClr val="bg1"/>
                </a:solidFill>
                <a:latin typeface="Tahoma" pitchFamily="34" charset="0"/>
              </a:rPr>
              <a:t>(</a:t>
            </a:r>
            <a:r>
              <a:rPr lang="en-US" sz="1200" dirty="0">
                <a:solidFill>
                  <a:schemeClr val="bg1"/>
                </a:solidFill>
                <a:latin typeface="Tahoma" pitchFamily="34" charset="0"/>
              </a:rPr>
              <a:t>p value=0,05)</a:t>
            </a:r>
          </a:p>
        </p:txBody>
      </p:sp>
      <p:sp>
        <p:nvSpPr>
          <p:cNvPr id="14" name="Down Arrow 13"/>
          <p:cNvSpPr/>
          <p:nvPr/>
        </p:nvSpPr>
        <p:spPr>
          <a:xfrm rot="20498827">
            <a:off x="4983966" y="4548589"/>
            <a:ext cx="457200" cy="754556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2209800" y="685800"/>
            <a:ext cx="48768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Χρειάζεστε βοήθεια</a:t>
            </a:r>
            <a:r>
              <a:rPr kumimoji="0" lang="el-GR" sz="2400" b="1" i="0" u="none" strike="noStrike" kern="1200" cap="none" spc="-100" normalizeH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από άλλο άτομο για τη λήψη του βιολογικού φαρμάκου</a:t>
            </a:r>
            <a:r>
              <a:rPr kumimoji="0" lang="el-GR" sz="24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85800" y="685800"/>
            <a:ext cx="624046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52400" y="914400"/>
            <a:ext cx="42672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Οι οδηγίες χρήσης της συσκευής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είναι εύκολα κατανοητές; 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762000"/>
            <a:ext cx="624046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876800" y="914400"/>
            <a:ext cx="42672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Η συσκευή χορήγησης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spc="-100" dirty="0" smtClean="0">
                <a:solidFill>
                  <a:schemeClr val="tx2">
                    <a:lumMod val="25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είναι εύκολη στη χρήση της</a:t>
            </a:r>
            <a:r>
              <a:rPr kumimoji="0" lang="el-GR" sz="24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; </a:t>
            </a: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6781800" y="5181600"/>
            <a:ext cx="1981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l-GR" sz="1000" dirty="0">
                <a:solidFill>
                  <a:schemeClr val="tx2">
                    <a:lumMod val="25000"/>
                  </a:schemeClr>
                </a:solidFill>
                <a:latin typeface="Tahoma" pitchFamily="34" charset="0"/>
              </a:rPr>
              <a:t>Βάση: 537 ασθενείς που έδωσαν απάντηση, [%]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28600" y="5181600"/>
            <a:ext cx="19812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l-GR" sz="1000" dirty="0">
                <a:solidFill>
                  <a:schemeClr val="tx2">
                    <a:lumMod val="25000"/>
                  </a:schemeClr>
                </a:solidFill>
                <a:latin typeface="Tahoma" pitchFamily="34" charset="0"/>
              </a:rPr>
              <a:t>Βάση: 538 ασθενείς, [%]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66800" y="609600"/>
            <a:ext cx="624046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762000"/>
            <a:ext cx="42672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Η συσκευή χορήγησης είναι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spc="-100" dirty="0" smtClean="0">
                <a:solidFill>
                  <a:schemeClr val="tx2">
                    <a:lumMod val="25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κ</a:t>
            </a:r>
            <a:r>
              <a:rPr kumimoji="0" lang="el-GR" sz="2400" b="1" i="0" u="none" strike="noStrike" kern="1200" cap="none" spc="-100" normalizeH="0" baseline="0" noProof="0" dirty="0" err="1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ατάλληλα</a:t>
            </a:r>
            <a:r>
              <a:rPr kumimoji="0" lang="el-GR" sz="24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σχεδιασμένη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spc="-100" dirty="0" smtClean="0">
                <a:solidFill>
                  <a:schemeClr val="tx2">
                    <a:lumMod val="25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για ασθενή με ΡΑ</a:t>
            </a:r>
            <a:r>
              <a:rPr kumimoji="0" lang="el-GR" sz="24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; </a:t>
            </a: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04800" y="5105400"/>
            <a:ext cx="1981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l-GR" sz="1000" dirty="0">
                <a:solidFill>
                  <a:schemeClr val="tx2">
                    <a:lumMod val="25000"/>
                  </a:schemeClr>
                </a:solidFill>
                <a:latin typeface="Tahoma" pitchFamily="34" charset="0"/>
              </a:rPr>
              <a:t>Βάση: 533 ασθενείς που έδωσαν απάντηση, [%]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533400"/>
            <a:ext cx="624046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7010400" y="4876800"/>
            <a:ext cx="1981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l-GR" sz="1000" dirty="0">
                <a:solidFill>
                  <a:schemeClr val="tx2">
                    <a:lumMod val="25000"/>
                  </a:schemeClr>
                </a:solidFill>
                <a:latin typeface="Tahoma" pitchFamily="34" charset="0"/>
              </a:rPr>
              <a:t>Βάση: 534 ασθενείς που έδωσαν απάντηση, [%]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0" y="838200"/>
            <a:ext cx="42672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Η χρήση της συσκευής είναι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spc="-100" dirty="0" smtClean="0">
                <a:solidFill>
                  <a:schemeClr val="tx2">
                    <a:lumMod val="25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εφικτή με το ένα χέρι</a:t>
            </a:r>
            <a:r>
              <a:rPr kumimoji="0" lang="el-GR" sz="24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; </a:t>
            </a:r>
          </a:p>
        </p:txBody>
      </p:sp>
      <p:sp>
        <p:nvSpPr>
          <p:cNvPr id="8" name="Text Box 33"/>
          <p:cNvSpPr txBox="1">
            <a:spLocks noChangeArrowheads="1"/>
          </p:cNvSpPr>
          <p:nvPr/>
        </p:nvSpPr>
        <p:spPr bwMode="ltGray">
          <a:xfrm>
            <a:off x="5410200" y="5715000"/>
            <a:ext cx="3429000" cy="738664"/>
          </a:xfrm>
          <a:prstGeom prst="rect">
            <a:avLst/>
          </a:prstGeom>
          <a:noFill/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Διάρκεια </a:t>
            </a:r>
            <a:r>
              <a:rPr lang="el-GR" sz="1200" b="1" dirty="0" smtClean="0">
                <a:solidFill>
                  <a:schemeClr val="bg1"/>
                </a:solidFill>
                <a:latin typeface="Tahoma" pitchFamily="34" charset="0"/>
              </a:rPr>
              <a:t>ασθενείας </a:t>
            </a: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&gt;6 έτη</a:t>
            </a:r>
            <a:r>
              <a:rPr lang="en-US" sz="1200" dirty="0">
                <a:solidFill>
                  <a:schemeClr val="bg1"/>
                </a:solidFill>
                <a:latin typeface="Tahoma" pitchFamily="34" charset="0"/>
              </a:rPr>
              <a:t>:</a:t>
            </a:r>
            <a:r>
              <a:rPr lang="el-GR" sz="1200" dirty="0">
                <a:solidFill>
                  <a:schemeClr val="bg1"/>
                </a:solidFill>
                <a:latin typeface="Tahoma" pitchFamily="34" charset="0"/>
              </a:rPr>
              <a:t> </a:t>
            </a: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43% </a:t>
            </a:r>
            <a:r>
              <a:rPr lang="el-GR" sz="1200" dirty="0">
                <a:solidFill>
                  <a:schemeClr val="bg1"/>
                </a:solidFill>
                <a:latin typeface="Tahoma" pitchFamily="34" charset="0"/>
              </a:rPr>
              <a:t>έναντι </a:t>
            </a:r>
            <a:r>
              <a:rPr lang="el-GR" sz="1200" b="1" dirty="0" smtClean="0">
                <a:solidFill>
                  <a:schemeClr val="bg1"/>
                </a:solidFill>
                <a:latin typeface="Tahoma" pitchFamily="34" charset="0"/>
              </a:rPr>
              <a:t>Διάρκεια ασθενείας </a:t>
            </a: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&lt;=6 έτη</a:t>
            </a:r>
            <a:r>
              <a:rPr lang="el-GR" sz="1200" dirty="0">
                <a:solidFill>
                  <a:schemeClr val="bg1"/>
                </a:solidFill>
                <a:latin typeface="Tahoma" pitchFamily="34" charset="0"/>
              </a:rPr>
              <a:t>: </a:t>
            </a: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32%</a:t>
            </a:r>
            <a:r>
              <a:rPr lang="en-US" sz="1200" b="1" dirty="0">
                <a:solidFill>
                  <a:schemeClr val="bg1"/>
                </a:solidFill>
                <a:latin typeface="Tahoma" pitchFamily="34" charset="0"/>
              </a:rPr>
              <a:t> </a:t>
            </a:r>
            <a:endParaRPr lang="el-GR" sz="1200" b="1" dirty="0" smtClean="0">
              <a:solidFill>
                <a:schemeClr val="bg1"/>
              </a:solidFill>
              <a:latin typeface="Tahoma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200" dirty="0" smtClean="0">
                <a:solidFill>
                  <a:schemeClr val="bg1"/>
                </a:solidFill>
                <a:latin typeface="Tahoma" pitchFamily="34" charset="0"/>
              </a:rPr>
              <a:t>(</a:t>
            </a:r>
            <a:r>
              <a:rPr lang="en-US" sz="1200" dirty="0">
                <a:solidFill>
                  <a:schemeClr val="bg1"/>
                </a:solidFill>
                <a:latin typeface="Tahoma" pitchFamily="34" charset="0"/>
              </a:rPr>
              <a:t>Fisher Exact Test, p value&lt;0,01)</a:t>
            </a:r>
          </a:p>
        </p:txBody>
      </p:sp>
      <p:sp>
        <p:nvSpPr>
          <p:cNvPr id="9" name="Down Arrow 8"/>
          <p:cNvSpPr/>
          <p:nvPr/>
        </p:nvSpPr>
        <p:spPr>
          <a:xfrm>
            <a:off x="6553200" y="4953000"/>
            <a:ext cx="457200" cy="604838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2000" y="609600"/>
            <a:ext cx="624046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762000"/>
            <a:ext cx="42672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Είναι εφικτή η έγχυση </a:t>
            </a:r>
            <a:r>
              <a:rPr lang="el-GR" sz="2400" b="1" spc="-100" dirty="0" smtClean="0">
                <a:solidFill>
                  <a:schemeClr val="tx2">
                    <a:lumMod val="25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ό</a:t>
            </a:r>
            <a:r>
              <a:rPr kumimoji="0" lang="el-GR" sz="2400" b="1" i="0" u="none" strike="noStrike" kern="1200" cap="none" spc="-100" normalizeH="0" baseline="0" noProof="0" dirty="0" err="1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λου</a:t>
            </a:r>
            <a:r>
              <a:rPr kumimoji="0" lang="el-GR" sz="2400" b="1" i="0" u="none" strike="noStrike" kern="1200" cap="none" spc="-100" normalizeH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-100" normalizeH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του φαρμάκου μ</a:t>
            </a:r>
            <a:r>
              <a:rPr lang="el-GR" sz="2400" b="1" spc="-100" baseline="0" dirty="0" smtClean="0">
                <a:solidFill>
                  <a:schemeClr val="tx2">
                    <a:lumMod val="25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ε τη συσκευή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spc="-100" baseline="0" dirty="0" smtClean="0">
                <a:solidFill>
                  <a:schemeClr val="tx2">
                    <a:lumMod val="25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που χρησιμοποιείτε </a:t>
            </a:r>
            <a:r>
              <a:rPr kumimoji="0" lang="el-GR" sz="24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; </a:t>
            </a: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81000" y="5105400"/>
            <a:ext cx="1981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l-GR" sz="1000" dirty="0">
                <a:solidFill>
                  <a:schemeClr val="tx2">
                    <a:lumMod val="25000"/>
                  </a:schemeClr>
                </a:solidFill>
                <a:latin typeface="Tahoma" pitchFamily="34" charset="0"/>
              </a:rPr>
              <a:t>Βάση: 539 ασθενείς που έδωσαν απάντηση, [%]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609600"/>
            <a:ext cx="624046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48200" y="838200"/>
            <a:ext cx="42672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Σας ενοχλεί να βλέπετε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spc="-100" dirty="0" smtClean="0">
                <a:solidFill>
                  <a:schemeClr val="tx2">
                    <a:lumMod val="25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τη βελόνα της συσκευής </a:t>
            </a:r>
            <a:r>
              <a:rPr kumimoji="0" lang="el-GR" sz="24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; 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7162800" y="4876800"/>
            <a:ext cx="1981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l-GR" sz="1000" dirty="0">
                <a:solidFill>
                  <a:schemeClr val="tx2">
                    <a:lumMod val="25000"/>
                  </a:schemeClr>
                </a:solidFill>
                <a:latin typeface="Tahoma" pitchFamily="34" charset="0"/>
              </a:rPr>
              <a:t>Βάση: 536 ασθενείς που έδωσαν απάντηση, [%]</a:t>
            </a:r>
          </a:p>
        </p:txBody>
      </p:sp>
      <p:sp>
        <p:nvSpPr>
          <p:cNvPr id="8" name="Down Arrow 7"/>
          <p:cNvSpPr/>
          <p:nvPr/>
        </p:nvSpPr>
        <p:spPr>
          <a:xfrm>
            <a:off x="6477000" y="5105400"/>
            <a:ext cx="457200" cy="604838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9" name="Text Box 33"/>
          <p:cNvSpPr txBox="1">
            <a:spLocks noChangeArrowheads="1"/>
          </p:cNvSpPr>
          <p:nvPr/>
        </p:nvSpPr>
        <p:spPr bwMode="ltGray">
          <a:xfrm>
            <a:off x="5486400" y="5943600"/>
            <a:ext cx="3048000" cy="461665"/>
          </a:xfrm>
          <a:prstGeom prst="rect">
            <a:avLst/>
          </a:prstGeom>
          <a:noFill/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Γυναίκες</a:t>
            </a:r>
            <a:r>
              <a:rPr lang="en-US" sz="1200" b="1" dirty="0">
                <a:solidFill>
                  <a:schemeClr val="bg1"/>
                </a:solidFill>
                <a:latin typeface="Tahoma" pitchFamily="34" charset="0"/>
              </a:rPr>
              <a:t>:</a:t>
            </a: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 43% </a:t>
            </a:r>
            <a:r>
              <a:rPr lang="el-GR" sz="1200" dirty="0">
                <a:solidFill>
                  <a:schemeClr val="bg1"/>
                </a:solidFill>
                <a:latin typeface="Tahoma" pitchFamily="34" charset="0"/>
              </a:rPr>
              <a:t>έναντι </a:t>
            </a:r>
            <a:r>
              <a:rPr lang="el-GR" sz="1200" b="1" dirty="0" smtClean="0">
                <a:solidFill>
                  <a:schemeClr val="bg1"/>
                </a:solidFill>
                <a:latin typeface="Tahoma" pitchFamily="34" charset="0"/>
              </a:rPr>
              <a:t>Άνδρες</a:t>
            </a: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: 31%</a:t>
            </a:r>
            <a:r>
              <a:rPr lang="en-US" sz="1200" b="1" dirty="0">
                <a:solidFill>
                  <a:schemeClr val="bg1"/>
                </a:solidFill>
                <a:latin typeface="Tahoma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Tahoma" pitchFamily="34" charset="0"/>
              </a:rPr>
              <a:t>(Fisher Exact Test, p value=0,02)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600" y="304800"/>
            <a:ext cx="5367337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04800" y="457200"/>
            <a:ext cx="42672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Αισθάνεστε</a:t>
            </a:r>
            <a:r>
              <a:rPr kumimoji="0" lang="el-GR" sz="2400" b="1" i="0" u="none" strike="noStrike" kern="1200" cap="none" spc="-100" normalizeH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πόνο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-100" normalizeH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κατά την έγχυση </a:t>
            </a:r>
            <a:r>
              <a:rPr kumimoji="0" lang="el-GR" sz="24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;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886200"/>
            <a:ext cx="19812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l-GR" sz="1000" dirty="0">
                <a:solidFill>
                  <a:schemeClr val="tx2">
                    <a:lumMod val="25000"/>
                  </a:schemeClr>
                </a:solidFill>
                <a:latin typeface="Tahoma" pitchFamily="34" charset="0"/>
              </a:rPr>
              <a:t>Βάση: 538 ασθενείς, [%]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33400" y="4343400"/>
            <a:ext cx="3810000" cy="7620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Μέτριος + Αρκετός + Πολύς πόνος 23</a:t>
            </a:r>
            <a:r>
              <a:rPr lang="en-US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%</a:t>
            </a:r>
            <a:endParaRPr lang="en-US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 Box 33"/>
          <p:cNvSpPr txBox="1">
            <a:spLocks noChangeArrowheads="1"/>
          </p:cNvSpPr>
          <p:nvPr/>
        </p:nvSpPr>
        <p:spPr bwMode="ltGray">
          <a:xfrm>
            <a:off x="990600" y="6019800"/>
            <a:ext cx="3048000" cy="461665"/>
          </a:xfrm>
          <a:prstGeom prst="rect">
            <a:avLst/>
          </a:prstGeom>
          <a:noFill/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Γυναίκες</a:t>
            </a:r>
            <a:r>
              <a:rPr lang="en-US" sz="1200" b="1" dirty="0">
                <a:solidFill>
                  <a:schemeClr val="bg1"/>
                </a:solidFill>
                <a:latin typeface="Tahoma" pitchFamily="34" charset="0"/>
              </a:rPr>
              <a:t>:</a:t>
            </a: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 25% </a:t>
            </a:r>
            <a:r>
              <a:rPr lang="el-GR" sz="1200" dirty="0">
                <a:solidFill>
                  <a:schemeClr val="bg1"/>
                </a:solidFill>
                <a:latin typeface="Tahoma" pitchFamily="34" charset="0"/>
              </a:rPr>
              <a:t>έναντι </a:t>
            </a:r>
            <a:r>
              <a:rPr lang="el-GR" sz="1200" b="1" dirty="0" smtClean="0">
                <a:solidFill>
                  <a:schemeClr val="bg1"/>
                </a:solidFill>
                <a:latin typeface="Tahoma" pitchFamily="34" charset="0"/>
              </a:rPr>
              <a:t>Άνδρες</a:t>
            </a:r>
            <a:r>
              <a:rPr lang="el-GR" sz="1200" b="1" dirty="0">
                <a:solidFill>
                  <a:schemeClr val="bg1"/>
                </a:solidFill>
                <a:latin typeface="Tahoma" pitchFamily="34" charset="0"/>
              </a:rPr>
              <a:t>: 16%</a:t>
            </a:r>
            <a:r>
              <a:rPr lang="en-US" sz="1200" b="1" dirty="0">
                <a:solidFill>
                  <a:schemeClr val="bg1"/>
                </a:solidFill>
                <a:latin typeface="Tahoma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Tahoma" pitchFamily="34" charset="0"/>
              </a:rPr>
              <a:t>(Fisher Exact Test, p value=0,03)</a:t>
            </a:r>
          </a:p>
        </p:txBody>
      </p:sp>
      <p:sp>
        <p:nvSpPr>
          <p:cNvPr id="8" name="Down Arrow 7"/>
          <p:cNvSpPr/>
          <p:nvPr/>
        </p:nvSpPr>
        <p:spPr>
          <a:xfrm>
            <a:off x="2133600" y="5257800"/>
            <a:ext cx="457200" cy="604838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457200"/>
            <a:ext cx="5367337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4648200" y="457200"/>
            <a:ext cx="42672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Παρουσιάζετε</a:t>
            </a:r>
            <a:r>
              <a:rPr kumimoji="0" lang="el-GR" sz="2400" b="1" i="0" u="none" strike="noStrike" kern="1200" cap="none" spc="-100" normalizeH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αντιδράσεις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spc="-100" dirty="0" smtClean="0">
                <a:solidFill>
                  <a:schemeClr val="tx2">
                    <a:lumMod val="25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σ</a:t>
            </a:r>
            <a:r>
              <a:rPr lang="el-GR" sz="2400" b="1" spc="-100" baseline="0" dirty="0" smtClean="0">
                <a:solidFill>
                  <a:schemeClr val="tx2">
                    <a:lumMod val="25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το</a:t>
            </a:r>
            <a:r>
              <a:rPr lang="el-GR" sz="2400" b="1" spc="-100" dirty="0" smtClean="0">
                <a:solidFill>
                  <a:schemeClr val="tx2">
                    <a:lumMod val="25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σημείο της ένεσης </a:t>
            </a:r>
            <a:r>
              <a:rPr kumimoji="0" lang="el-GR" sz="24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; 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6934200" y="4267200"/>
            <a:ext cx="1981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l-GR" sz="1000" dirty="0">
                <a:solidFill>
                  <a:schemeClr val="tx2">
                    <a:lumMod val="25000"/>
                  </a:schemeClr>
                </a:solidFill>
                <a:latin typeface="Tahoma" pitchFamily="34" charset="0"/>
              </a:rPr>
              <a:t>Βάση: 533 ασθενείς που έδωσαν απάντηση, [%]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375</TotalTime>
  <Words>712</Words>
  <Application>Microsoft Office PowerPoint</Application>
  <PresentationFormat>On-screen Show (4:3)</PresentationFormat>
  <Paragraphs>126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Metro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Takis</dc:creator>
  <cp:lastModifiedBy>PT</cp:lastModifiedBy>
  <cp:revision>43</cp:revision>
  <dcterms:created xsi:type="dcterms:W3CDTF">2006-08-16T00:00:00Z</dcterms:created>
  <dcterms:modified xsi:type="dcterms:W3CDTF">2016-01-12T09:13:25Z</dcterms:modified>
</cp:coreProperties>
</file>