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84" r:id="rId2"/>
    <p:sldId id="285" r:id="rId3"/>
    <p:sldId id="286" r:id="rId4"/>
    <p:sldId id="333" r:id="rId5"/>
    <p:sldId id="344" r:id="rId6"/>
    <p:sldId id="348" r:id="rId7"/>
    <p:sldId id="386" r:id="rId8"/>
    <p:sldId id="387" r:id="rId9"/>
    <p:sldId id="384" r:id="rId10"/>
    <p:sldId id="470" r:id="rId11"/>
    <p:sldId id="388" r:id="rId12"/>
    <p:sldId id="389" r:id="rId13"/>
    <p:sldId id="443" r:id="rId14"/>
    <p:sldId id="471" r:id="rId15"/>
    <p:sldId id="472" r:id="rId16"/>
    <p:sldId id="473" r:id="rId17"/>
    <p:sldId id="445" r:id="rId18"/>
    <p:sldId id="495" r:id="rId19"/>
    <p:sldId id="447" r:id="rId20"/>
    <p:sldId id="401" r:id="rId21"/>
    <p:sldId id="449" r:id="rId22"/>
    <p:sldId id="448" r:id="rId23"/>
    <p:sldId id="450" r:id="rId24"/>
    <p:sldId id="452" r:id="rId25"/>
    <p:sldId id="453" r:id="rId26"/>
    <p:sldId id="469" r:id="rId27"/>
    <p:sldId id="456" r:id="rId28"/>
    <p:sldId id="457" r:id="rId29"/>
    <p:sldId id="458" r:id="rId30"/>
    <p:sldId id="459" r:id="rId31"/>
    <p:sldId id="460" r:id="rId32"/>
    <p:sldId id="461" r:id="rId33"/>
    <p:sldId id="462" r:id="rId34"/>
    <p:sldId id="464" r:id="rId35"/>
    <p:sldId id="465" r:id="rId36"/>
    <p:sldId id="466" r:id="rId37"/>
    <p:sldId id="467" r:id="rId38"/>
    <p:sldId id="468" r:id="rId39"/>
    <p:sldId id="474" r:id="rId40"/>
    <p:sldId id="475" r:id="rId41"/>
    <p:sldId id="476" r:id="rId42"/>
    <p:sldId id="477" r:id="rId43"/>
    <p:sldId id="478" r:id="rId44"/>
    <p:sldId id="479" r:id="rId45"/>
    <p:sldId id="480" r:id="rId46"/>
    <p:sldId id="481" r:id="rId47"/>
    <p:sldId id="482" r:id="rId48"/>
    <p:sldId id="483" r:id="rId49"/>
    <p:sldId id="484" r:id="rId50"/>
    <p:sldId id="485" r:id="rId51"/>
    <p:sldId id="486" r:id="rId52"/>
    <p:sldId id="487" r:id="rId53"/>
    <p:sldId id="488" r:id="rId54"/>
    <p:sldId id="489" r:id="rId55"/>
    <p:sldId id="491" r:id="rId56"/>
    <p:sldId id="492" r:id="rId57"/>
    <p:sldId id="493" r:id="rId58"/>
    <p:sldId id="494"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78904" autoAdjust="0"/>
  </p:normalViewPr>
  <p:slideViewPr>
    <p:cSldViewPr snapToGrid="0" snapToObjects="1">
      <p:cViewPr varScale="1">
        <p:scale>
          <a:sx n="89" d="100"/>
          <a:sy n="89" d="100"/>
        </p:scale>
        <p:origin x="117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oleObject" Target="Workbook12"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12.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oleObject" Target="Workbook1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l-GR"/>
              <a:t>συνολο ασθενων</a:t>
            </a:r>
          </a:p>
        </c:rich>
      </c:tx>
      <c:overlay val="0"/>
      <c:spPr>
        <a:noFill/>
        <a:ln>
          <a:noFill/>
        </a:ln>
        <a:effectLst/>
      </c:spPr>
    </c:title>
    <c:autoTitleDeleted val="0"/>
    <c:plotArea>
      <c:layout/>
      <c:barChart>
        <c:barDir val="col"/>
        <c:grouping val="clustered"/>
        <c:varyColors val="0"/>
        <c:ser>
          <c:idx val="0"/>
          <c:order val="0"/>
          <c:tx>
            <c:strRef>
              <c:f>ΣΥΝΟΛΟ!$B$4</c:f>
              <c:strCache>
                <c:ptCount val="1"/>
                <c:pt idx="0">
                  <c:v>ΣΥΝΟΛΟ</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ΣΥΝΟΛΟ!$A$5:$A$7</c:f>
              <c:strCache>
                <c:ptCount val="3"/>
                <c:pt idx="0">
                  <c:v>ΑΡΧΙΚΟ ΔΕΙΓΜΑ</c:v>
                </c:pt>
                <c:pt idx="1">
                  <c:v>6 ΜΗΝΕΣ</c:v>
                </c:pt>
                <c:pt idx="2">
                  <c:v>12 ΜΗΝΕΣ</c:v>
                </c:pt>
              </c:strCache>
            </c:strRef>
          </c:cat>
          <c:val>
            <c:numRef>
              <c:f>ΣΥΝΟΛΟ!$B$5:$B$7</c:f>
              <c:numCache>
                <c:formatCode>General</c:formatCode>
                <c:ptCount val="3"/>
                <c:pt idx="0">
                  <c:v>77</c:v>
                </c:pt>
                <c:pt idx="1">
                  <c:v>68</c:v>
                </c:pt>
                <c:pt idx="2">
                  <c:v>22</c:v>
                </c:pt>
              </c:numCache>
            </c:numRef>
          </c:val>
          <c:extLst>
            <c:ext xmlns:c16="http://schemas.microsoft.com/office/drawing/2014/chart" uri="{C3380CC4-5D6E-409C-BE32-E72D297353CC}">
              <c16:uniqueId val="{00000000-32DD-4F31-B2FF-31C8A210D932}"/>
            </c:ext>
          </c:extLst>
        </c:ser>
        <c:ser>
          <c:idx val="1"/>
          <c:order val="1"/>
          <c:tx>
            <c:strRef>
              <c:f>ΣΥΝΟΛΟ!$C$4</c:f>
              <c:strCache>
                <c:ptCount val="1"/>
                <c:pt idx="0">
                  <c:v>ΓΥΝΑΙΚΕΣ</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ΣΥΝΟΛΟ!$A$5:$A$7</c:f>
              <c:strCache>
                <c:ptCount val="3"/>
                <c:pt idx="0">
                  <c:v>ΑΡΧΙΚΟ ΔΕΙΓΜΑ</c:v>
                </c:pt>
                <c:pt idx="1">
                  <c:v>6 ΜΗΝΕΣ</c:v>
                </c:pt>
                <c:pt idx="2">
                  <c:v>12 ΜΗΝΕΣ</c:v>
                </c:pt>
              </c:strCache>
            </c:strRef>
          </c:cat>
          <c:val>
            <c:numRef>
              <c:f>ΣΥΝΟΛΟ!$C$5:$C$7</c:f>
              <c:numCache>
                <c:formatCode>General</c:formatCode>
                <c:ptCount val="3"/>
                <c:pt idx="0">
                  <c:v>67</c:v>
                </c:pt>
                <c:pt idx="1">
                  <c:v>61</c:v>
                </c:pt>
                <c:pt idx="2">
                  <c:v>20</c:v>
                </c:pt>
              </c:numCache>
            </c:numRef>
          </c:val>
          <c:extLst>
            <c:ext xmlns:c16="http://schemas.microsoft.com/office/drawing/2014/chart" uri="{C3380CC4-5D6E-409C-BE32-E72D297353CC}">
              <c16:uniqueId val="{00000001-32DD-4F31-B2FF-31C8A210D932}"/>
            </c:ext>
          </c:extLst>
        </c:ser>
        <c:ser>
          <c:idx val="2"/>
          <c:order val="2"/>
          <c:tx>
            <c:strRef>
              <c:f>ΣΥΝΟΛΟ!$D$4</c:f>
              <c:strCache>
                <c:ptCount val="1"/>
                <c:pt idx="0">
                  <c:v>ΑΝΤΡΕΣ</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ΣΥΝΟΛΟ!$A$5:$A$7</c:f>
              <c:strCache>
                <c:ptCount val="3"/>
                <c:pt idx="0">
                  <c:v>ΑΡΧΙΚΟ ΔΕΙΓΜΑ</c:v>
                </c:pt>
                <c:pt idx="1">
                  <c:v>6 ΜΗΝΕΣ</c:v>
                </c:pt>
                <c:pt idx="2">
                  <c:v>12 ΜΗΝΕΣ</c:v>
                </c:pt>
              </c:strCache>
            </c:strRef>
          </c:cat>
          <c:val>
            <c:numRef>
              <c:f>ΣΥΝΟΛΟ!$D$5:$D$7</c:f>
              <c:numCache>
                <c:formatCode>General</c:formatCode>
                <c:ptCount val="3"/>
                <c:pt idx="0">
                  <c:v>10</c:v>
                </c:pt>
                <c:pt idx="1">
                  <c:v>7</c:v>
                </c:pt>
                <c:pt idx="2">
                  <c:v>2</c:v>
                </c:pt>
              </c:numCache>
            </c:numRef>
          </c:val>
          <c:extLst>
            <c:ext xmlns:c16="http://schemas.microsoft.com/office/drawing/2014/chart" uri="{C3380CC4-5D6E-409C-BE32-E72D297353CC}">
              <c16:uniqueId val="{00000002-32DD-4F31-B2FF-31C8A210D932}"/>
            </c:ext>
          </c:extLst>
        </c:ser>
        <c:dLbls>
          <c:dLblPos val="outEnd"/>
          <c:showLegendKey val="0"/>
          <c:showVal val="1"/>
          <c:showCatName val="0"/>
          <c:showSerName val="0"/>
          <c:showPercent val="0"/>
          <c:showBubbleSize val="0"/>
        </c:dLbls>
        <c:gapWidth val="444"/>
        <c:overlap val="-90"/>
        <c:axId val="-2024249736"/>
        <c:axId val="-2020198552"/>
      </c:barChart>
      <c:catAx>
        <c:axId val="-20242497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GR"/>
          </a:p>
        </c:txPr>
        <c:crossAx val="-2020198552"/>
        <c:crosses val="autoZero"/>
        <c:auto val="1"/>
        <c:lblAlgn val="ctr"/>
        <c:lblOffset val="100"/>
        <c:noMultiLvlLbl val="0"/>
      </c:catAx>
      <c:valAx>
        <c:axId val="-2020198552"/>
        <c:scaling>
          <c:orientation val="minMax"/>
        </c:scaling>
        <c:delete val="1"/>
        <c:axPos val="l"/>
        <c:numFmt formatCode="General" sourceLinked="1"/>
        <c:majorTickMark val="none"/>
        <c:minorTickMark val="none"/>
        <c:tickLblPos val="nextTo"/>
        <c:crossAx val="-202424973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legend>
    <c:plotVisOnly val="1"/>
    <c:dispBlanksAs val="gap"/>
    <c:showDLblsOverMax val="0"/>
  </c:chart>
  <c:spPr>
    <a:noFill/>
    <a:ln>
      <a:noFill/>
    </a:ln>
    <a:effectLst/>
  </c:spPr>
  <c:txPr>
    <a:bodyPr/>
    <a:lstStyle/>
    <a:p>
      <a:pPr>
        <a:defRPr/>
      </a:pPr>
      <a:endParaRPr lang="en-G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094196558763498E-2"/>
          <c:y val="3.7884767166535098E-2"/>
          <c:w val="0.49452861952861898"/>
          <c:h val="0.92738752959747395"/>
        </c:manualLayout>
      </c:layout>
      <c:pieChart>
        <c:varyColors val="1"/>
        <c:ser>
          <c:idx val="0"/>
          <c:order val="0"/>
          <c:explosion val="25"/>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72B-D84A-AF10-FC78763EC6E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72B-D84A-AF10-FC78763EC6E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72B-D84A-AF10-FC78763EC6E4}"/>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72B-D84A-AF10-FC78763EC6E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Sheet1!$A$1:$A$4</c:f>
              <c:strCache>
                <c:ptCount val="4"/>
                <c:pt idx="0">
                  <c:v>Χωρις βελτίωση του Πόνου</c:v>
                </c:pt>
                <c:pt idx="1">
                  <c:v>Κάποια βελτίωση του Πόνου</c:v>
                </c:pt>
                <c:pt idx="2">
                  <c:v>Μέτρια εως καλή βελτίωση του Πόνου</c:v>
                </c:pt>
                <c:pt idx="3">
                  <c:v>Μεγάλη-Πολύ μεγάλη βελτίωση του πόνου</c:v>
                </c:pt>
              </c:strCache>
            </c:strRef>
          </c:cat>
          <c:val>
            <c:numRef>
              <c:f>Sheet1!$B$1:$B$4</c:f>
              <c:numCache>
                <c:formatCode>General</c:formatCode>
                <c:ptCount val="4"/>
                <c:pt idx="0">
                  <c:v>10</c:v>
                </c:pt>
                <c:pt idx="1">
                  <c:v>25</c:v>
                </c:pt>
                <c:pt idx="2">
                  <c:v>40</c:v>
                </c:pt>
                <c:pt idx="3">
                  <c:v>25</c:v>
                </c:pt>
              </c:numCache>
            </c:numRef>
          </c:val>
          <c:extLst>
            <c:ext xmlns:c16="http://schemas.microsoft.com/office/drawing/2014/chart" uri="{C3380CC4-5D6E-409C-BE32-E72D297353CC}">
              <c16:uniqueId val="{00000000-8298-43BC-83E3-3DD1F6D23BC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G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G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explosion val="1"/>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[Workbook6]Sheet1!$A$1:$A$2</c:f>
              <c:strCache>
                <c:ptCount val="2"/>
                <c:pt idx="0">
                  <c:v>% βελτίωσης της κατάθλιψης</c:v>
                </c:pt>
                <c:pt idx="1">
                  <c:v>% χωρίς βελτίωση της κατάθλιψης</c:v>
                </c:pt>
              </c:strCache>
            </c:strRef>
          </c:cat>
          <c:val>
            <c:numRef>
              <c:f>[Workbook6]Sheet1!$B$1:$B$2</c:f>
              <c:numCache>
                <c:formatCode>General</c:formatCode>
                <c:ptCount val="2"/>
                <c:pt idx="0">
                  <c:v>73</c:v>
                </c:pt>
                <c:pt idx="1">
                  <c:v>27</c:v>
                </c:pt>
              </c:numCache>
            </c:numRef>
          </c:val>
          <c:extLst>
            <c:ext xmlns:c16="http://schemas.microsoft.com/office/drawing/2014/chart" uri="{C3380CC4-5D6E-409C-BE32-E72D297353CC}">
              <c16:uniqueId val="{00000000-4691-4C5A-9C88-145721916CDB}"/>
            </c:ext>
          </c:extLst>
        </c:ser>
        <c:dLbls>
          <c:showLegendKey val="0"/>
          <c:showVal val="0"/>
          <c:showCatName val="0"/>
          <c:showSerName val="0"/>
          <c:showPercent val="1"/>
          <c:showBubbleSize val="0"/>
          <c:showLeaderLines val="1"/>
        </c:dLbls>
        <c:firstSliceAng val="0"/>
      </c:pieChart>
    </c:plotArea>
    <c:legend>
      <c:legendPos val="t"/>
      <c:overlay val="0"/>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Sheet1!$A$1:$A$2</c:f>
              <c:strCache>
                <c:ptCount val="2"/>
                <c:pt idx="0">
                  <c:v>Βελτίωση του ύπνου</c:v>
                </c:pt>
                <c:pt idx="1">
                  <c:v>Χωρίς βελτίωση του ύπνου </c:v>
                </c:pt>
              </c:strCache>
            </c:strRef>
          </c:cat>
          <c:val>
            <c:numRef>
              <c:f>Sheet1!$B$1:$B$2</c:f>
              <c:numCache>
                <c:formatCode>General</c:formatCode>
                <c:ptCount val="2"/>
                <c:pt idx="0">
                  <c:v>85</c:v>
                </c:pt>
                <c:pt idx="1">
                  <c:v>15</c:v>
                </c:pt>
              </c:numCache>
            </c:numRef>
          </c:val>
          <c:extLst>
            <c:ext xmlns:c16="http://schemas.microsoft.com/office/drawing/2014/chart" uri="{C3380CC4-5D6E-409C-BE32-E72D297353CC}">
              <c16:uniqueId val="{00000000-CCB1-4E1B-BA7B-F0E24B1F03E4}"/>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l-GR"/>
              <a:t>ΗΛΙΚΙΑΚΕΣ ΟΜΑΔΕΣ</a:t>
            </a:r>
          </a:p>
        </c:rich>
      </c:tx>
      <c:overlay val="0"/>
      <c:spPr>
        <a:noFill/>
        <a:ln>
          <a:noFill/>
        </a:ln>
        <a:effectLst/>
      </c:spPr>
    </c:title>
    <c:autoTitleDeleted val="0"/>
    <c:plotArea>
      <c:layout>
        <c:manualLayout>
          <c:layoutTarget val="inner"/>
          <c:xMode val="edge"/>
          <c:yMode val="edge"/>
          <c:x val="2.2222222222222199E-2"/>
          <c:y val="0.23335702828813101"/>
          <c:w val="0.93888888888888899"/>
          <c:h val="0.61228310002916297"/>
        </c:manualLayout>
      </c:layout>
      <c:barChart>
        <c:barDir val="col"/>
        <c:grouping val="clustered"/>
        <c:varyColors val="0"/>
        <c:ser>
          <c:idx val="0"/>
          <c:order val="0"/>
          <c:tx>
            <c:strRef>
              <c:f>ΗΛΙΚΙΑ!$A$2</c:f>
              <c:strCache>
                <c:ptCount val="1"/>
                <c:pt idx="0">
                  <c:v>ΣΥΝΟΛΟ</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ΗΛΙΚΙΑ!$B$1:$E$1</c:f>
              <c:strCache>
                <c:ptCount val="4"/>
                <c:pt idx="0">
                  <c:v>18-35</c:v>
                </c:pt>
                <c:pt idx="1">
                  <c:v>36-50</c:v>
                </c:pt>
                <c:pt idx="2">
                  <c:v>51-65</c:v>
                </c:pt>
                <c:pt idx="3">
                  <c:v>&gt;66</c:v>
                </c:pt>
              </c:strCache>
            </c:strRef>
          </c:cat>
          <c:val>
            <c:numRef>
              <c:f>ΗΛΙΚΙΑ!$B$2:$E$2</c:f>
              <c:numCache>
                <c:formatCode>General</c:formatCode>
                <c:ptCount val="4"/>
                <c:pt idx="0">
                  <c:v>5</c:v>
                </c:pt>
                <c:pt idx="1">
                  <c:v>30</c:v>
                </c:pt>
                <c:pt idx="2">
                  <c:v>26</c:v>
                </c:pt>
                <c:pt idx="3">
                  <c:v>16</c:v>
                </c:pt>
              </c:numCache>
            </c:numRef>
          </c:val>
          <c:extLst>
            <c:ext xmlns:c16="http://schemas.microsoft.com/office/drawing/2014/chart" uri="{C3380CC4-5D6E-409C-BE32-E72D297353CC}">
              <c16:uniqueId val="{00000000-982D-4055-BE68-EADE081A3F3D}"/>
            </c:ext>
          </c:extLst>
        </c:ser>
        <c:ser>
          <c:idx val="1"/>
          <c:order val="1"/>
          <c:tx>
            <c:strRef>
              <c:f>ΗΛΙΚΙΑ!$A$3</c:f>
              <c:strCache>
                <c:ptCount val="1"/>
                <c:pt idx="0">
                  <c:v>ΓΥΝΑΙΚΕΣ</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ΗΛΙΚΙΑ!$B$1:$E$1</c:f>
              <c:strCache>
                <c:ptCount val="4"/>
                <c:pt idx="0">
                  <c:v>18-35</c:v>
                </c:pt>
                <c:pt idx="1">
                  <c:v>36-50</c:v>
                </c:pt>
                <c:pt idx="2">
                  <c:v>51-65</c:v>
                </c:pt>
                <c:pt idx="3">
                  <c:v>&gt;66</c:v>
                </c:pt>
              </c:strCache>
            </c:strRef>
          </c:cat>
          <c:val>
            <c:numRef>
              <c:f>ΗΛΙΚΙΑ!$B$3:$E$3</c:f>
              <c:numCache>
                <c:formatCode>General</c:formatCode>
                <c:ptCount val="4"/>
                <c:pt idx="0">
                  <c:v>5</c:v>
                </c:pt>
                <c:pt idx="1">
                  <c:v>27</c:v>
                </c:pt>
                <c:pt idx="2">
                  <c:v>20</c:v>
                </c:pt>
                <c:pt idx="3">
                  <c:v>15</c:v>
                </c:pt>
              </c:numCache>
            </c:numRef>
          </c:val>
          <c:extLst>
            <c:ext xmlns:c16="http://schemas.microsoft.com/office/drawing/2014/chart" uri="{C3380CC4-5D6E-409C-BE32-E72D297353CC}">
              <c16:uniqueId val="{00000001-982D-4055-BE68-EADE081A3F3D}"/>
            </c:ext>
          </c:extLst>
        </c:ser>
        <c:ser>
          <c:idx val="2"/>
          <c:order val="2"/>
          <c:tx>
            <c:strRef>
              <c:f>ΗΛΙΚΙΑ!$A$4</c:f>
              <c:strCache>
                <c:ptCount val="1"/>
                <c:pt idx="0">
                  <c:v>ΑΝΤΡΕΣ</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ΗΛΙΚΙΑ!$B$1:$E$1</c:f>
              <c:strCache>
                <c:ptCount val="4"/>
                <c:pt idx="0">
                  <c:v>18-35</c:v>
                </c:pt>
                <c:pt idx="1">
                  <c:v>36-50</c:v>
                </c:pt>
                <c:pt idx="2">
                  <c:v>51-65</c:v>
                </c:pt>
                <c:pt idx="3">
                  <c:v>&gt;66</c:v>
                </c:pt>
              </c:strCache>
            </c:strRef>
          </c:cat>
          <c:val>
            <c:numRef>
              <c:f>ΗΛΙΚΙΑ!$B$4:$E$4</c:f>
              <c:numCache>
                <c:formatCode>General</c:formatCode>
                <c:ptCount val="4"/>
                <c:pt idx="0">
                  <c:v>0</c:v>
                </c:pt>
                <c:pt idx="1">
                  <c:v>3</c:v>
                </c:pt>
                <c:pt idx="2">
                  <c:v>6</c:v>
                </c:pt>
                <c:pt idx="3">
                  <c:v>1</c:v>
                </c:pt>
              </c:numCache>
            </c:numRef>
          </c:val>
          <c:extLst>
            <c:ext xmlns:c16="http://schemas.microsoft.com/office/drawing/2014/chart" uri="{C3380CC4-5D6E-409C-BE32-E72D297353CC}">
              <c16:uniqueId val="{00000002-982D-4055-BE68-EADE081A3F3D}"/>
            </c:ext>
          </c:extLst>
        </c:ser>
        <c:dLbls>
          <c:dLblPos val="outEnd"/>
          <c:showLegendKey val="0"/>
          <c:showVal val="1"/>
          <c:showCatName val="0"/>
          <c:showSerName val="0"/>
          <c:showPercent val="0"/>
          <c:showBubbleSize val="0"/>
        </c:dLbls>
        <c:gapWidth val="444"/>
        <c:overlap val="-90"/>
        <c:axId val="-2032335400"/>
        <c:axId val="-2106527112"/>
      </c:barChart>
      <c:catAx>
        <c:axId val="-20323354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GR"/>
          </a:p>
        </c:txPr>
        <c:crossAx val="-2106527112"/>
        <c:crosses val="autoZero"/>
        <c:auto val="1"/>
        <c:lblAlgn val="ctr"/>
        <c:lblOffset val="100"/>
        <c:noMultiLvlLbl val="0"/>
      </c:catAx>
      <c:valAx>
        <c:axId val="-2106527112"/>
        <c:scaling>
          <c:orientation val="minMax"/>
        </c:scaling>
        <c:delete val="1"/>
        <c:axPos val="l"/>
        <c:numFmt formatCode="General" sourceLinked="1"/>
        <c:majorTickMark val="none"/>
        <c:minorTickMark val="none"/>
        <c:tickLblPos val="nextTo"/>
        <c:crossAx val="-20323354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legend>
    <c:plotVisOnly val="1"/>
    <c:dispBlanksAs val="gap"/>
    <c:showDLblsOverMax val="0"/>
  </c:chart>
  <c:spPr>
    <a:noFill/>
    <a:ln>
      <a:noFill/>
    </a:ln>
    <a:effectLst/>
  </c:spPr>
  <c:txPr>
    <a:bodyPr/>
    <a:lstStyle/>
    <a:p>
      <a:pPr>
        <a:defRPr/>
      </a:pPr>
      <a:endParaRPr lang="en-G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l-GR"/>
              <a:t>ΒΑΡΟΣ ΑΝΤΡΩΝ</a:t>
            </a:r>
          </a:p>
        </c:rich>
      </c:tx>
      <c:overlay val="0"/>
      <c:spPr>
        <a:noFill/>
        <a:ln>
          <a:noFill/>
        </a:ln>
        <a:effectLst/>
      </c:spPr>
    </c:title>
    <c:autoTitleDeleted val="0"/>
    <c:plotArea>
      <c:layout/>
      <c:barChart>
        <c:barDir val="col"/>
        <c:grouping val="clustered"/>
        <c:varyColors val="0"/>
        <c:ser>
          <c:idx val="0"/>
          <c:order val="0"/>
          <c:tx>
            <c:strRef>
              <c:f>ΒΑΡΟΣ!$B$24</c:f>
              <c:strCache>
                <c:ptCount val="1"/>
                <c:pt idx="0">
                  <c:v>ΒΑΡΟΣ (Kg)</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ΒΑΡΟΣ!$A$25:$A$27</c:f>
              <c:strCache>
                <c:ptCount val="3"/>
                <c:pt idx="0">
                  <c:v>ΕΝΑΡΞΗ</c:v>
                </c:pt>
                <c:pt idx="1">
                  <c:v>6 ΜΗΝΕΣ</c:v>
                </c:pt>
                <c:pt idx="2">
                  <c:v>12 ΜΗΝΕΣ</c:v>
                </c:pt>
              </c:strCache>
            </c:strRef>
          </c:cat>
          <c:val>
            <c:numRef>
              <c:f>ΒΑΡΟΣ!$B$25:$B$27</c:f>
              <c:numCache>
                <c:formatCode>General</c:formatCode>
                <c:ptCount val="3"/>
                <c:pt idx="0">
                  <c:v>92.7</c:v>
                </c:pt>
                <c:pt idx="1">
                  <c:v>90.5</c:v>
                </c:pt>
                <c:pt idx="2">
                  <c:v>88.5</c:v>
                </c:pt>
              </c:numCache>
            </c:numRef>
          </c:val>
          <c:extLst>
            <c:ext xmlns:c16="http://schemas.microsoft.com/office/drawing/2014/chart" uri="{C3380CC4-5D6E-409C-BE32-E72D297353CC}">
              <c16:uniqueId val="{00000000-0060-4C93-B599-C7773DEFE813}"/>
            </c:ext>
          </c:extLst>
        </c:ser>
        <c:ser>
          <c:idx val="1"/>
          <c:order val="1"/>
          <c:tx>
            <c:strRef>
              <c:f>ΒΑΡΟΣ!$C$24</c:f>
              <c:strCache>
                <c:ptCount val="1"/>
                <c:pt idx="0">
                  <c:v>ΤΥΠΙΚΗ ΑΠΟΚΛΙΣΗ</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ΒΑΡΟΣ!$A$25:$A$27</c:f>
              <c:strCache>
                <c:ptCount val="3"/>
                <c:pt idx="0">
                  <c:v>ΕΝΑΡΞΗ</c:v>
                </c:pt>
                <c:pt idx="1">
                  <c:v>6 ΜΗΝΕΣ</c:v>
                </c:pt>
                <c:pt idx="2">
                  <c:v>12 ΜΗΝΕΣ</c:v>
                </c:pt>
              </c:strCache>
            </c:strRef>
          </c:cat>
          <c:val>
            <c:numRef>
              <c:f>ΒΑΡΟΣ!$C$25:$C$27</c:f>
              <c:numCache>
                <c:formatCode>General</c:formatCode>
                <c:ptCount val="3"/>
                <c:pt idx="0">
                  <c:v>20.7</c:v>
                </c:pt>
                <c:pt idx="1">
                  <c:v>20.3</c:v>
                </c:pt>
                <c:pt idx="2">
                  <c:v>10.5</c:v>
                </c:pt>
              </c:numCache>
            </c:numRef>
          </c:val>
          <c:extLst>
            <c:ext xmlns:c16="http://schemas.microsoft.com/office/drawing/2014/chart" uri="{C3380CC4-5D6E-409C-BE32-E72D297353CC}">
              <c16:uniqueId val="{00000001-0060-4C93-B599-C7773DEFE813}"/>
            </c:ext>
          </c:extLst>
        </c:ser>
        <c:dLbls>
          <c:dLblPos val="outEnd"/>
          <c:showLegendKey val="0"/>
          <c:showVal val="1"/>
          <c:showCatName val="0"/>
          <c:showSerName val="0"/>
          <c:showPercent val="0"/>
          <c:showBubbleSize val="0"/>
        </c:dLbls>
        <c:gapWidth val="444"/>
        <c:overlap val="-90"/>
        <c:axId val="-2032323144"/>
        <c:axId val="-2019604536"/>
      </c:barChart>
      <c:catAx>
        <c:axId val="-20323231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GR"/>
          </a:p>
        </c:txPr>
        <c:crossAx val="-2019604536"/>
        <c:crosses val="autoZero"/>
        <c:auto val="1"/>
        <c:lblAlgn val="ctr"/>
        <c:lblOffset val="100"/>
        <c:noMultiLvlLbl val="0"/>
      </c:catAx>
      <c:valAx>
        <c:axId val="-2019604536"/>
        <c:scaling>
          <c:orientation val="minMax"/>
        </c:scaling>
        <c:delete val="1"/>
        <c:axPos val="l"/>
        <c:numFmt formatCode="General" sourceLinked="1"/>
        <c:majorTickMark val="none"/>
        <c:minorTickMark val="none"/>
        <c:tickLblPos val="nextTo"/>
        <c:crossAx val="-20323231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legend>
    <c:plotVisOnly val="1"/>
    <c:dispBlanksAs val="gap"/>
    <c:showDLblsOverMax val="0"/>
  </c:chart>
  <c:spPr>
    <a:noFill/>
    <a:ln>
      <a:noFill/>
    </a:ln>
    <a:effectLst/>
  </c:spPr>
  <c:txPr>
    <a:bodyPr/>
    <a:lstStyle/>
    <a:p>
      <a:pPr>
        <a:defRPr/>
      </a:pPr>
      <a:endParaRPr lang="en-G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l-GR"/>
              <a:t>ΒΑΡΟΣ ΓΥΝΑΙΚΩΝ</a:t>
            </a:r>
          </a:p>
        </c:rich>
      </c:tx>
      <c:overlay val="0"/>
      <c:spPr>
        <a:noFill/>
        <a:ln>
          <a:noFill/>
        </a:ln>
        <a:effectLst/>
      </c:spPr>
    </c:title>
    <c:autoTitleDeleted val="0"/>
    <c:plotArea>
      <c:layout/>
      <c:barChart>
        <c:barDir val="col"/>
        <c:grouping val="clustered"/>
        <c:varyColors val="0"/>
        <c:ser>
          <c:idx val="0"/>
          <c:order val="0"/>
          <c:tx>
            <c:strRef>
              <c:f>ΒΑΡΟΣ!$B$2</c:f>
              <c:strCache>
                <c:ptCount val="1"/>
                <c:pt idx="0">
                  <c:v>ΒΑΡΟΣ (Kg)</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ΒΑΡΟΣ!$A$3:$A$5</c:f>
              <c:strCache>
                <c:ptCount val="3"/>
                <c:pt idx="0">
                  <c:v>ΕΝΑΡΞΗ</c:v>
                </c:pt>
                <c:pt idx="1">
                  <c:v>6 ΜΗΝΕΣ</c:v>
                </c:pt>
                <c:pt idx="2">
                  <c:v>12 ΜΗΝΕΣ</c:v>
                </c:pt>
              </c:strCache>
            </c:strRef>
          </c:cat>
          <c:val>
            <c:numRef>
              <c:f>ΒΑΡΟΣ!$B$3:$B$5</c:f>
              <c:numCache>
                <c:formatCode>General</c:formatCode>
                <c:ptCount val="3"/>
                <c:pt idx="0">
                  <c:v>76.099999999999994</c:v>
                </c:pt>
                <c:pt idx="1">
                  <c:v>70.599999999999994</c:v>
                </c:pt>
                <c:pt idx="2">
                  <c:v>65.900000000000006</c:v>
                </c:pt>
              </c:numCache>
            </c:numRef>
          </c:val>
          <c:extLst>
            <c:ext xmlns:c16="http://schemas.microsoft.com/office/drawing/2014/chart" uri="{C3380CC4-5D6E-409C-BE32-E72D297353CC}">
              <c16:uniqueId val="{00000000-B7B5-4A19-A198-7939048F499E}"/>
            </c:ext>
          </c:extLst>
        </c:ser>
        <c:ser>
          <c:idx val="1"/>
          <c:order val="1"/>
          <c:tx>
            <c:strRef>
              <c:f>ΒΑΡΟΣ!$C$2</c:f>
              <c:strCache>
                <c:ptCount val="1"/>
                <c:pt idx="0">
                  <c:v>ΤΥΠΙΚΗ ΑΠΟΚΛΙΣΗ</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ΒΑΡΟΣ!$A$3:$A$5</c:f>
              <c:strCache>
                <c:ptCount val="3"/>
                <c:pt idx="0">
                  <c:v>ΕΝΑΡΞΗ</c:v>
                </c:pt>
                <c:pt idx="1">
                  <c:v>6 ΜΗΝΕΣ</c:v>
                </c:pt>
                <c:pt idx="2">
                  <c:v>12 ΜΗΝΕΣ</c:v>
                </c:pt>
              </c:strCache>
            </c:strRef>
          </c:cat>
          <c:val>
            <c:numRef>
              <c:f>ΒΑΡΟΣ!$C$3:$C$5</c:f>
              <c:numCache>
                <c:formatCode>General</c:formatCode>
                <c:ptCount val="3"/>
                <c:pt idx="0">
                  <c:v>18.8</c:v>
                </c:pt>
                <c:pt idx="1">
                  <c:v>16.2</c:v>
                </c:pt>
                <c:pt idx="2">
                  <c:v>10.8</c:v>
                </c:pt>
              </c:numCache>
            </c:numRef>
          </c:val>
          <c:extLst>
            <c:ext xmlns:c16="http://schemas.microsoft.com/office/drawing/2014/chart" uri="{C3380CC4-5D6E-409C-BE32-E72D297353CC}">
              <c16:uniqueId val="{00000001-B7B5-4A19-A198-7939048F499E}"/>
            </c:ext>
          </c:extLst>
        </c:ser>
        <c:dLbls>
          <c:dLblPos val="outEnd"/>
          <c:showLegendKey val="0"/>
          <c:showVal val="1"/>
          <c:showCatName val="0"/>
          <c:showSerName val="0"/>
          <c:showPercent val="0"/>
          <c:showBubbleSize val="0"/>
        </c:dLbls>
        <c:gapWidth val="444"/>
        <c:overlap val="-90"/>
        <c:axId val="-2020414056"/>
        <c:axId val="-2020274488"/>
      </c:barChart>
      <c:catAx>
        <c:axId val="-20204140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GR"/>
          </a:p>
        </c:txPr>
        <c:crossAx val="-2020274488"/>
        <c:crosses val="autoZero"/>
        <c:auto val="1"/>
        <c:lblAlgn val="ctr"/>
        <c:lblOffset val="100"/>
        <c:noMultiLvlLbl val="0"/>
      </c:catAx>
      <c:valAx>
        <c:axId val="-2020274488"/>
        <c:scaling>
          <c:orientation val="minMax"/>
        </c:scaling>
        <c:delete val="1"/>
        <c:axPos val="l"/>
        <c:numFmt formatCode="General" sourceLinked="1"/>
        <c:majorTickMark val="none"/>
        <c:minorTickMark val="none"/>
        <c:tickLblPos val="nextTo"/>
        <c:crossAx val="-20204140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G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WHR </a:t>
            </a:r>
            <a:r>
              <a:rPr lang="el-GR"/>
              <a:t>ΑΝΤΡΩΝ</a:t>
            </a:r>
            <a:endParaRPr lang="en-US"/>
          </a:p>
        </c:rich>
      </c:tx>
      <c:overlay val="0"/>
      <c:spPr>
        <a:noFill/>
        <a:ln>
          <a:noFill/>
        </a:ln>
        <a:effectLst/>
      </c:spPr>
    </c:title>
    <c:autoTitleDeleted val="0"/>
    <c:plotArea>
      <c:layout/>
      <c:barChart>
        <c:barDir val="col"/>
        <c:grouping val="clustered"/>
        <c:varyColors val="0"/>
        <c:ser>
          <c:idx val="0"/>
          <c:order val="0"/>
          <c:tx>
            <c:strRef>
              <c:f>WHR!$A$2</c:f>
              <c:strCache>
                <c:ptCount val="1"/>
                <c:pt idx="0">
                  <c:v>ΕΝΑΡΞΗ</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path path="circle">
                <a:fillToRect l="100000" t="100000" r="100000" b="100000"/>
              </a:path>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invertIfNegative val="0"/>
          <c:cat>
            <c:strRef>
              <c:f>WHR!$B$1:$D$1</c:f>
              <c:strCache>
                <c:ptCount val="3"/>
                <c:pt idx="0">
                  <c:v>&lt;0,95</c:v>
                </c:pt>
                <c:pt idx="1">
                  <c:v>0,96-1</c:v>
                </c:pt>
                <c:pt idx="2">
                  <c:v>&gt;1</c:v>
                </c:pt>
              </c:strCache>
            </c:strRef>
          </c:cat>
          <c:val>
            <c:numRef>
              <c:f>WHR!$B$2:$D$2</c:f>
              <c:numCache>
                <c:formatCode>General</c:formatCode>
                <c:ptCount val="3"/>
                <c:pt idx="0">
                  <c:v>4</c:v>
                </c:pt>
                <c:pt idx="1">
                  <c:v>4</c:v>
                </c:pt>
                <c:pt idx="2">
                  <c:v>2</c:v>
                </c:pt>
              </c:numCache>
            </c:numRef>
          </c:val>
          <c:extLst>
            <c:ext xmlns:c16="http://schemas.microsoft.com/office/drawing/2014/chart" uri="{C3380CC4-5D6E-409C-BE32-E72D297353CC}">
              <c16:uniqueId val="{00000000-D411-45A4-B6CB-FAAA724C144E}"/>
            </c:ext>
          </c:extLst>
        </c:ser>
        <c:ser>
          <c:idx val="1"/>
          <c:order val="1"/>
          <c:tx>
            <c:strRef>
              <c:f>WHR!$A$3</c:f>
              <c:strCache>
                <c:ptCount val="1"/>
                <c:pt idx="0">
                  <c:v>12 ΜΗΝΕΣ</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path path="circle">
                <a:fillToRect l="100000" t="100000" r="100000" b="100000"/>
              </a:path>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invertIfNegative val="0"/>
          <c:cat>
            <c:strRef>
              <c:f>WHR!$B$1:$D$1</c:f>
              <c:strCache>
                <c:ptCount val="3"/>
                <c:pt idx="0">
                  <c:v>&lt;0,95</c:v>
                </c:pt>
                <c:pt idx="1">
                  <c:v>0,96-1</c:v>
                </c:pt>
                <c:pt idx="2">
                  <c:v>&gt;1</c:v>
                </c:pt>
              </c:strCache>
            </c:strRef>
          </c:cat>
          <c:val>
            <c:numRef>
              <c:f>WHR!$B$3:$D$3</c:f>
              <c:numCache>
                <c:formatCode>General</c:formatCode>
                <c:ptCount val="3"/>
                <c:pt idx="0">
                  <c:v>1</c:v>
                </c:pt>
                <c:pt idx="1">
                  <c:v>1</c:v>
                </c:pt>
              </c:numCache>
            </c:numRef>
          </c:val>
          <c:extLst>
            <c:ext xmlns:c16="http://schemas.microsoft.com/office/drawing/2014/chart" uri="{C3380CC4-5D6E-409C-BE32-E72D297353CC}">
              <c16:uniqueId val="{00000001-D411-45A4-B6CB-FAAA724C144E}"/>
            </c:ext>
          </c:extLst>
        </c:ser>
        <c:dLbls>
          <c:showLegendKey val="0"/>
          <c:showVal val="0"/>
          <c:showCatName val="0"/>
          <c:showSerName val="0"/>
          <c:showPercent val="0"/>
          <c:showBubbleSize val="0"/>
        </c:dLbls>
        <c:gapWidth val="100"/>
        <c:overlap val="-24"/>
        <c:axId val="-2020283240"/>
        <c:axId val="-2024267272"/>
      </c:barChart>
      <c:catAx>
        <c:axId val="-20202832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2024267272"/>
        <c:crosses val="autoZero"/>
        <c:auto val="1"/>
        <c:lblAlgn val="ctr"/>
        <c:lblOffset val="100"/>
        <c:noMultiLvlLbl val="0"/>
      </c:catAx>
      <c:valAx>
        <c:axId val="-2024267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2020283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G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WHR </a:t>
            </a:r>
            <a:r>
              <a:rPr lang="el-GR"/>
              <a:t>ΓΥΝΑΙΚΩΝ</a:t>
            </a:r>
            <a:endParaRPr lang="en-US"/>
          </a:p>
        </c:rich>
      </c:tx>
      <c:overlay val="0"/>
      <c:spPr>
        <a:noFill/>
        <a:ln>
          <a:noFill/>
        </a:ln>
        <a:effectLst/>
      </c:spPr>
    </c:title>
    <c:autoTitleDeleted val="0"/>
    <c:plotArea>
      <c:layout/>
      <c:barChart>
        <c:barDir val="col"/>
        <c:grouping val="clustered"/>
        <c:varyColors val="0"/>
        <c:ser>
          <c:idx val="0"/>
          <c:order val="0"/>
          <c:tx>
            <c:strRef>
              <c:f>WHR!$A$18</c:f>
              <c:strCache>
                <c:ptCount val="1"/>
                <c:pt idx="0">
                  <c:v>ΕΝΑΡΞΗ</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path path="circle">
                <a:fillToRect l="100000" t="100000" r="100000" b="100000"/>
              </a:path>
            </a:gradFill>
            <a:ln>
              <a:noFill/>
            </a:ln>
            <a:effectLst/>
          </c:spPr>
          <c:invertIfNegative val="0"/>
          <c:cat>
            <c:strRef>
              <c:f>WHR!$B$17:$D$17</c:f>
              <c:strCache>
                <c:ptCount val="3"/>
                <c:pt idx="0">
                  <c:v>&gt;0,8</c:v>
                </c:pt>
                <c:pt idx="1">
                  <c:v>0,81-0,85</c:v>
                </c:pt>
                <c:pt idx="2">
                  <c:v>0,86&lt;</c:v>
                </c:pt>
              </c:strCache>
            </c:strRef>
          </c:cat>
          <c:val>
            <c:numRef>
              <c:f>WHR!$B$18:$D$18</c:f>
              <c:numCache>
                <c:formatCode>General</c:formatCode>
                <c:ptCount val="3"/>
                <c:pt idx="0">
                  <c:v>15</c:v>
                </c:pt>
                <c:pt idx="1">
                  <c:v>19</c:v>
                </c:pt>
                <c:pt idx="2">
                  <c:v>33</c:v>
                </c:pt>
              </c:numCache>
            </c:numRef>
          </c:val>
          <c:extLst>
            <c:ext xmlns:c16="http://schemas.microsoft.com/office/drawing/2014/chart" uri="{C3380CC4-5D6E-409C-BE32-E72D297353CC}">
              <c16:uniqueId val="{00000000-F302-4BBA-A2A4-E8E655605C54}"/>
            </c:ext>
          </c:extLst>
        </c:ser>
        <c:ser>
          <c:idx val="1"/>
          <c:order val="1"/>
          <c:tx>
            <c:strRef>
              <c:f>WHR!$A$19</c:f>
              <c:strCache>
                <c:ptCount val="1"/>
                <c:pt idx="0">
                  <c:v>12 ΜΗΝΕΣ</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path path="circle">
                <a:fillToRect l="100000" t="100000" r="100000" b="100000"/>
              </a:path>
            </a:gradFill>
            <a:ln>
              <a:noFill/>
            </a:ln>
            <a:effectLst/>
          </c:spPr>
          <c:invertIfNegative val="0"/>
          <c:cat>
            <c:strRef>
              <c:f>WHR!$B$17:$D$17</c:f>
              <c:strCache>
                <c:ptCount val="3"/>
                <c:pt idx="0">
                  <c:v>&gt;0,8</c:v>
                </c:pt>
                <c:pt idx="1">
                  <c:v>0,81-0,85</c:v>
                </c:pt>
                <c:pt idx="2">
                  <c:v>0,86&lt;</c:v>
                </c:pt>
              </c:strCache>
            </c:strRef>
          </c:cat>
          <c:val>
            <c:numRef>
              <c:f>WHR!$B$19:$D$19</c:f>
              <c:numCache>
                <c:formatCode>General</c:formatCode>
                <c:ptCount val="3"/>
                <c:pt idx="0">
                  <c:v>16</c:v>
                </c:pt>
                <c:pt idx="1">
                  <c:v>4</c:v>
                </c:pt>
                <c:pt idx="2">
                  <c:v>0</c:v>
                </c:pt>
              </c:numCache>
            </c:numRef>
          </c:val>
          <c:extLst>
            <c:ext xmlns:c16="http://schemas.microsoft.com/office/drawing/2014/chart" uri="{C3380CC4-5D6E-409C-BE32-E72D297353CC}">
              <c16:uniqueId val="{00000001-F302-4BBA-A2A4-E8E655605C54}"/>
            </c:ext>
          </c:extLst>
        </c:ser>
        <c:dLbls>
          <c:showLegendKey val="0"/>
          <c:showVal val="0"/>
          <c:showCatName val="0"/>
          <c:showSerName val="0"/>
          <c:showPercent val="0"/>
          <c:showBubbleSize val="0"/>
        </c:dLbls>
        <c:gapWidth val="100"/>
        <c:overlap val="-24"/>
        <c:axId val="-2020693736"/>
        <c:axId val="-2021984184"/>
      </c:barChart>
      <c:catAx>
        <c:axId val="-20206937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GR"/>
          </a:p>
        </c:txPr>
        <c:crossAx val="-2021984184"/>
        <c:crosses val="autoZero"/>
        <c:auto val="1"/>
        <c:lblAlgn val="ctr"/>
        <c:lblOffset val="100"/>
        <c:noMultiLvlLbl val="0"/>
      </c:catAx>
      <c:valAx>
        <c:axId val="-202198418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GR"/>
          </a:p>
        </c:txPr>
        <c:crossAx val="-2020693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G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a:t>ΣΠΛΑΧΝΙΚΟ</a:t>
            </a:r>
            <a:r>
              <a:rPr lang="el-GR" baseline="0"/>
              <a:t> ΛΙΠΟΣ</a:t>
            </a:r>
            <a:r>
              <a:rPr lang="en-US" baseline="0"/>
              <a:t> (level)</a:t>
            </a:r>
            <a:endParaRPr lang="en-US"/>
          </a:p>
        </c:rich>
      </c:tx>
      <c:overlay val="0"/>
      <c:spPr>
        <a:noFill/>
        <a:ln>
          <a:noFill/>
        </a:ln>
        <a:effectLst/>
      </c:spPr>
    </c:title>
    <c:autoTitleDeleted val="0"/>
    <c:plotArea>
      <c:layout/>
      <c:barChart>
        <c:barDir val="col"/>
        <c:grouping val="clustered"/>
        <c:varyColors val="0"/>
        <c:ser>
          <c:idx val="0"/>
          <c:order val="0"/>
          <c:tx>
            <c:strRef>
              <c:f>'VISCERAL FAT'!$B$1</c:f>
              <c:strCache>
                <c:ptCount val="1"/>
                <c:pt idx="0">
                  <c:v>ΣΠΛΑΧΝΙΚΟ ΛΙΠΟΣ (Level)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'VISCERAL FAT'!$A$2:$A$4</c:f>
              <c:strCache>
                <c:ptCount val="3"/>
                <c:pt idx="0">
                  <c:v>ΑΡΧΙΚΟ ΔΕΙΓΜΑ</c:v>
                </c:pt>
                <c:pt idx="1">
                  <c:v>6 ΜΗΝΕΣ</c:v>
                </c:pt>
                <c:pt idx="2">
                  <c:v>12 ΜΗΝΕΣ</c:v>
                </c:pt>
              </c:strCache>
            </c:strRef>
          </c:cat>
          <c:val>
            <c:numRef>
              <c:f>'VISCERAL FAT'!$B$2:$B$4</c:f>
              <c:numCache>
                <c:formatCode>General</c:formatCode>
                <c:ptCount val="3"/>
                <c:pt idx="0">
                  <c:v>9.5</c:v>
                </c:pt>
                <c:pt idx="1">
                  <c:v>8.8000000000000007</c:v>
                </c:pt>
                <c:pt idx="2">
                  <c:v>6.7</c:v>
                </c:pt>
              </c:numCache>
            </c:numRef>
          </c:val>
          <c:extLst>
            <c:ext xmlns:c16="http://schemas.microsoft.com/office/drawing/2014/chart" uri="{C3380CC4-5D6E-409C-BE32-E72D297353CC}">
              <c16:uniqueId val="{00000000-034B-4E72-9538-2F727A0BB6FE}"/>
            </c:ext>
          </c:extLst>
        </c:ser>
        <c:ser>
          <c:idx val="1"/>
          <c:order val="1"/>
          <c:tx>
            <c:strRef>
              <c:f>'VISCERAL FAT'!$C$1</c:f>
              <c:strCache>
                <c:ptCount val="1"/>
                <c:pt idx="0">
                  <c:v>ΤΥΠΙΚΗ ΑΠΟΚΛΙΣΗ</c:v>
                </c:pt>
              </c:strCache>
            </c:strRef>
          </c:tx>
          <c:spPr>
            <a:solidFill>
              <a:schemeClr val="accent2"/>
            </a:solidFill>
            <a:ln>
              <a:noFill/>
            </a:ln>
            <a:effectLst/>
          </c:spPr>
          <c:invertIfNegative val="0"/>
          <c:cat>
            <c:strRef>
              <c:f>'VISCERAL FAT'!$A$2:$A$4</c:f>
              <c:strCache>
                <c:ptCount val="3"/>
                <c:pt idx="0">
                  <c:v>ΑΡΧΙΚΟ ΔΕΙΓΜΑ</c:v>
                </c:pt>
                <c:pt idx="1">
                  <c:v>6 ΜΗΝΕΣ</c:v>
                </c:pt>
                <c:pt idx="2">
                  <c:v>12 ΜΗΝΕΣ</c:v>
                </c:pt>
              </c:strCache>
            </c:strRef>
          </c:cat>
          <c:val>
            <c:numRef>
              <c:f>'VISCERAL FAT'!$C$2:$C$4</c:f>
              <c:numCache>
                <c:formatCode>General</c:formatCode>
                <c:ptCount val="3"/>
                <c:pt idx="0">
                  <c:v>4.8</c:v>
                </c:pt>
                <c:pt idx="1">
                  <c:v>4.2</c:v>
                </c:pt>
                <c:pt idx="2">
                  <c:v>1.8</c:v>
                </c:pt>
              </c:numCache>
            </c:numRef>
          </c:val>
          <c:extLst>
            <c:ext xmlns:c16="http://schemas.microsoft.com/office/drawing/2014/chart" uri="{C3380CC4-5D6E-409C-BE32-E72D297353CC}">
              <c16:uniqueId val="{00000001-034B-4E72-9538-2F727A0BB6FE}"/>
            </c:ext>
          </c:extLst>
        </c:ser>
        <c:dLbls>
          <c:showLegendKey val="0"/>
          <c:showVal val="0"/>
          <c:showCatName val="0"/>
          <c:showSerName val="0"/>
          <c:showPercent val="0"/>
          <c:showBubbleSize val="0"/>
        </c:dLbls>
        <c:gapWidth val="219"/>
        <c:overlap val="-27"/>
        <c:axId val="-2019124360"/>
        <c:axId val="-2019198968"/>
      </c:barChart>
      <c:catAx>
        <c:axId val="-2019124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2019198968"/>
        <c:crosses val="autoZero"/>
        <c:auto val="1"/>
        <c:lblAlgn val="ctr"/>
        <c:lblOffset val="100"/>
        <c:noMultiLvlLbl val="0"/>
      </c:catAx>
      <c:valAx>
        <c:axId val="-2019198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2019124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G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l-GR"/>
              <a:t>ΛΙΠΩΔΗΣ ΜΑΖΑ</a:t>
            </a:r>
          </a:p>
        </c:rich>
      </c:tx>
      <c:overlay val="0"/>
      <c:spPr>
        <a:noFill/>
        <a:ln>
          <a:noFill/>
        </a:ln>
        <a:effectLst/>
      </c:spPr>
    </c:title>
    <c:autoTitleDeleted val="0"/>
    <c:plotArea>
      <c:layout/>
      <c:barChart>
        <c:barDir val="col"/>
        <c:grouping val="clustered"/>
        <c:varyColors val="0"/>
        <c:ser>
          <c:idx val="0"/>
          <c:order val="0"/>
          <c:tx>
            <c:strRef>
              <c:f>ΛΙΠΟΣ!$B$1</c:f>
              <c:strCache>
                <c:ptCount val="1"/>
                <c:pt idx="0">
                  <c:v>ΛΙΠΩΔΗΣ ΜΑΖΑ %</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ΛΙΠΟΣ!$A$2:$A$4</c:f>
              <c:strCache>
                <c:ptCount val="3"/>
                <c:pt idx="0">
                  <c:v>ΕΝΑΡΞΗ</c:v>
                </c:pt>
                <c:pt idx="1">
                  <c:v>6 ΜΗΝΕΣ</c:v>
                </c:pt>
                <c:pt idx="2">
                  <c:v>12 ΜΗΝΕΣ</c:v>
                </c:pt>
              </c:strCache>
            </c:strRef>
          </c:cat>
          <c:val>
            <c:numRef>
              <c:f>ΛΙΠΟΣ!$B$2:$B$4</c:f>
              <c:numCache>
                <c:formatCode>General</c:formatCode>
                <c:ptCount val="3"/>
                <c:pt idx="0">
                  <c:v>36.1</c:v>
                </c:pt>
                <c:pt idx="1">
                  <c:v>33.700000000000003</c:v>
                </c:pt>
                <c:pt idx="2">
                  <c:v>29.6</c:v>
                </c:pt>
              </c:numCache>
            </c:numRef>
          </c:val>
          <c:extLst>
            <c:ext xmlns:c16="http://schemas.microsoft.com/office/drawing/2014/chart" uri="{C3380CC4-5D6E-409C-BE32-E72D297353CC}">
              <c16:uniqueId val="{00000000-A10E-4B46-BA8B-2E6177FD3311}"/>
            </c:ext>
          </c:extLst>
        </c:ser>
        <c:ser>
          <c:idx val="1"/>
          <c:order val="1"/>
          <c:tx>
            <c:strRef>
              <c:f>ΛΙΠΟΣ!$C$1</c:f>
              <c:strCache>
                <c:ptCount val="1"/>
                <c:pt idx="0">
                  <c:v>ΤΥΠΙΚΗ ΑΠΟΚΛΙΣΗ</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ΛΙΠΟΣ!$A$2:$A$4</c:f>
              <c:strCache>
                <c:ptCount val="3"/>
                <c:pt idx="0">
                  <c:v>ΕΝΑΡΞΗ</c:v>
                </c:pt>
                <c:pt idx="1">
                  <c:v>6 ΜΗΝΕΣ</c:v>
                </c:pt>
                <c:pt idx="2">
                  <c:v>12 ΜΗΝΕΣ</c:v>
                </c:pt>
              </c:strCache>
            </c:strRef>
          </c:cat>
          <c:val>
            <c:numRef>
              <c:f>ΛΙΠΟΣ!$C$2:$C$4</c:f>
              <c:numCache>
                <c:formatCode>General</c:formatCode>
                <c:ptCount val="3"/>
                <c:pt idx="0">
                  <c:v>9.2000000000000011</c:v>
                </c:pt>
                <c:pt idx="1">
                  <c:v>7.2</c:v>
                </c:pt>
                <c:pt idx="2">
                  <c:v>4.5</c:v>
                </c:pt>
              </c:numCache>
            </c:numRef>
          </c:val>
          <c:extLst>
            <c:ext xmlns:c16="http://schemas.microsoft.com/office/drawing/2014/chart" uri="{C3380CC4-5D6E-409C-BE32-E72D297353CC}">
              <c16:uniqueId val="{00000001-A10E-4B46-BA8B-2E6177FD3311}"/>
            </c:ext>
          </c:extLst>
        </c:ser>
        <c:dLbls>
          <c:dLblPos val="outEnd"/>
          <c:showLegendKey val="0"/>
          <c:showVal val="1"/>
          <c:showCatName val="0"/>
          <c:showSerName val="0"/>
          <c:showPercent val="0"/>
          <c:showBubbleSize val="0"/>
        </c:dLbls>
        <c:gapWidth val="444"/>
        <c:overlap val="-90"/>
        <c:axId val="-2016862520"/>
        <c:axId val="-2020762328"/>
      </c:barChart>
      <c:catAx>
        <c:axId val="-20168625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GR"/>
          </a:p>
        </c:txPr>
        <c:crossAx val="-2020762328"/>
        <c:crosses val="autoZero"/>
        <c:auto val="1"/>
        <c:lblAlgn val="ctr"/>
        <c:lblOffset val="100"/>
        <c:noMultiLvlLbl val="0"/>
      </c:catAx>
      <c:valAx>
        <c:axId val="-2020762328"/>
        <c:scaling>
          <c:orientation val="minMax"/>
        </c:scaling>
        <c:delete val="1"/>
        <c:axPos val="l"/>
        <c:numFmt formatCode="General" sourceLinked="1"/>
        <c:majorTickMark val="none"/>
        <c:minorTickMark val="none"/>
        <c:tickLblPos val="nextTo"/>
        <c:crossAx val="-20168625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legend>
    <c:plotVisOnly val="1"/>
    <c:dispBlanksAs val="gap"/>
    <c:showDLblsOverMax val="0"/>
  </c:chart>
  <c:spPr>
    <a:noFill/>
    <a:ln>
      <a:noFill/>
    </a:ln>
    <a:effectLst/>
  </c:spPr>
  <c:txPr>
    <a:bodyPr/>
    <a:lstStyle/>
    <a:p>
      <a:pPr>
        <a:defRPr/>
      </a:pPr>
      <a:endParaRPr lang="en-G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explosion val="25"/>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Sheet1!$A$1:$A$2</c:f>
              <c:strCache>
                <c:ptCount val="2"/>
                <c:pt idx="0">
                  <c:v>Βελτίωση του πόνου </c:v>
                </c:pt>
                <c:pt idx="1">
                  <c:v>Χωρις βελτίωση του πόνου</c:v>
                </c:pt>
              </c:strCache>
            </c:strRef>
          </c:cat>
          <c:val>
            <c:numRef>
              <c:f>Sheet1!$B$1:$B$2</c:f>
              <c:numCache>
                <c:formatCode>General</c:formatCode>
                <c:ptCount val="2"/>
                <c:pt idx="0">
                  <c:v>90</c:v>
                </c:pt>
                <c:pt idx="1">
                  <c:v>10</c:v>
                </c:pt>
              </c:numCache>
            </c:numRef>
          </c:val>
          <c:extLst>
            <c:ext xmlns:c16="http://schemas.microsoft.com/office/drawing/2014/chart" uri="{C3380CC4-5D6E-409C-BE32-E72D297353CC}">
              <c16:uniqueId val="{00000000-344C-456E-AFF1-DE248BB2407F}"/>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5446E7-20FC-3340-B0C0-7B86B95D965F}" type="datetimeFigureOut">
              <a:rPr lang="en-US" smtClean="0"/>
              <a:t>10/29/20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B30829-6EEB-B24D-86EF-D42E4331C47D}" type="slidenum">
              <a:rPr lang="en-US" smtClean="0"/>
              <a:t>‹#›</a:t>
            </a:fld>
            <a:endParaRPr lang="en-US"/>
          </a:p>
        </p:txBody>
      </p:sp>
    </p:spTree>
    <p:extLst>
      <p:ext uri="{BB962C8B-B14F-4D97-AF65-F5344CB8AC3E}">
        <p14:creationId xmlns:p14="http://schemas.microsoft.com/office/powerpoint/2010/main" val="22882206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9B30829-6EEB-B24D-86EF-D42E4331C47D}" type="slidenum">
              <a:rPr lang="en-US" smtClean="0"/>
              <a:t>1</a:t>
            </a:fld>
            <a:endParaRPr lang="en-US"/>
          </a:p>
        </p:txBody>
      </p:sp>
    </p:spTree>
    <p:extLst>
      <p:ext uri="{BB962C8B-B14F-4D97-AF65-F5344CB8AC3E}">
        <p14:creationId xmlns:p14="http://schemas.microsoft.com/office/powerpoint/2010/main" val="411676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mn-cs"/>
              </a:rPr>
              <a:t>Zinc de </a:t>
            </a:r>
            <a:r>
              <a:rPr lang="en-US" sz="1200" kern="1200" dirty="0" err="1">
                <a:solidFill>
                  <a:schemeClr val="tx1"/>
                </a:solidFill>
                <a:effectLst/>
                <a:latin typeface="Arial" charset="0"/>
                <a:ea typeface="ＭＳ Ｐゴシック" charset="0"/>
                <a:cs typeface="+mn-cs"/>
              </a:rPr>
              <a:t>ciency</a:t>
            </a:r>
            <a:r>
              <a:rPr lang="en-US" sz="1200" kern="1200" dirty="0">
                <a:solidFill>
                  <a:schemeClr val="tx1"/>
                </a:solidFill>
                <a:effectLst/>
                <a:latin typeface="Arial" charset="0"/>
                <a:ea typeface="ＭＳ Ｐゴシック" charset="0"/>
                <a:cs typeface="+mn-cs"/>
              </a:rPr>
              <a:t> causes adverse effects on the immune system such as </a:t>
            </a:r>
            <a:r>
              <a:rPr lang="en-US" sz="1200" kern="1200" dirty="0" err="1">
                <a:solidFill>
                  <a:schemeClr val="tx1"/>
                </a:solidFill>
                <a:effectLst/>
                <a:latin typeface="Arial" charset="0"/>
                <a:ea typeface="ＭＳ Ｐゴシック" charset="0"/>
                <a:cs typeface="+mn-cs"/>
              </a:rPr>
              <a:t>autoim</a:t>
            </a:r>
            <a:r>
              <a:rPr lang="en-US" sz="1200" kern="1200" dirty="0">
                <a:solidFill>
                  <a:schemeClr val="tx1"/>
                </a:solidFill>
                <a:effectLst/>
                <a:latin typeface="Arial" charset="0"/>
                <a:ea typeface="ＭＳ Ｐゴシック" charset="0"/>
                <a:cs typeface="+mn-cs"/>
              </a:rPr>
              <a:t>- </a:t>
            </a:r>
            <a:r>
              <a:rPr lang="en-US" sz="1200" kern="1200" dirty="0" err="1">
                <a:solidFill>
                  <a:schemeClr val="tx1"/>
                </a:solidFill>
                <a:effectLst/>
                <a:latin typeface="Arial" charset="0"/>
                <a:ea typeface="ＭＳ Ｐゴシック" charset="0"/>
                <a:cs typeface="+mn-cs"/>
              </a:rPr>
              <a:t>mune</a:t>
            </a:r>
            <a:r>
              <a:rPr lang="en-US" sz="1200" kern="1200" dirty="0">
                <a:solidFill>
                  <a:schemeClr val="tx1"/>
                </a:solidFill>
                <a:effectLst/>
                <a:latin typeface="Arial" charset="0"/>
                <a:ea typeface="ＭＳ Ｐゴシック" charset="0"/>
                <a:cs typeface="+mn-cs"/>
              </a:rPr>
              <a:t> disorders, allergies, increased </a:t>
            </a:r>
            <a:r>
              <a:rPr lang="en-US" sz="1200" kern="1200" dirty="0" err="1">
                <a:solidFill>
                  <a:schemeClr val="tx1"/>
                </a:solidFill>
                <a:effectLst/>
                <a:latin typeface="Arial" charset="0"/>
                <a:ea typeface="ＭＳ Ｐゴシック" charset="0"/>
                <a:cs typeface="+mn-cs"/>
              </a:rPr>
              <a:t>sus</a:t>
            </a:r>
            <a:r>
              <a:rPr lang="en-US" sz="1200" kern="1200" dirty="0">
                <a:solidFill>
                  <a:schemeClr val="tx1"/>
                </a:solidFill>
                <a:effectLst/>
                <a:latin typeface="Arial" charset="0"/>
                <a:ea typeface="ＭＳ Ｐゴシック" charset="0"/>
                <a:cs typeface="+mn-cs"/>
              </a:rPr>
              <a:t>- </a:t>
            </a:r>
            <a:r>
              <a:rPr lang="en-US" sz="1200" kern="1200" dirty="0" err="1">
                <a:solidFill>
                  <a:schemeClr val="tx1"/>
                </a:solidFill>
                <a:effectLst/>
                <a:latin typeface="Arial" charset="0"/>
                <a:ea typeface="ＭＳ Ｐゴシック" charset="0"/>
                <a:cs typeface="+mn-cs"/>
              </a:rPr>
              <a:t>ceptibility</a:t>
            </a:r>
            <a:r>
              <a:rPr lang="en-US" sz="1200" kern="1200" dirty="0">
                <a:solidFill>
                  <a:schemeClr val="tx1"/>
                </a:solidFill>
                <a:effectLst/>
                <a:latin typeface="Arial" charset="0"/>
                <a:ea typeface="ＭＳ Ｐゴシック" charset="0"/>
                <a:cs typeface="+mn-cs"/>
              </a:rPr>
              <a:t> to infections, </a:t>
            </a:r>
            <a:r>
              <a:rPr lang="en-US" sz="1200" kern="1200" dirty="0" err="1">
                <a:solidFill>
                  <a:schemeClr val="tx1"/>
                </a:solidFill>
                <a:effectLst/>
                <a:latin typeface="Arial" charset="0"/>
                <a:ea typeface="ＭＳ Ｐゴシック" charset="0"/>
                <a:cs typeface="+mn-cs"/>
              </a:rPr>
              <a:t>thymic</a:t>
            </a:r>
            <a:r>
              <a:rPr lang="en-US" sz="1200" kern="1200" dirty="0">
                <a:solidFill>
                  <a:schemeClr val="tx1"/>
                </a:solidFill>
                <a:effectLst/>
                <a:latin typeface="Arial" charset="0"/>
                <a:ea typeface="ＭＳ Ｐゴシック" charset="0"/>
                <a:cs typeface="+mn-cs"/>
              </a:rPr>
              <a:t> atrophy, and cancers. </a:t>
            </a:r>
          </a:p>
          <a:p>
            <a:endParaRPr lang="en-US" dirty="0"/>
          </a:p>
        </p:txBody>
      </p:sp>
      <p:sp>
        <p:nvSpPr>
          <p:cNvPr id="4" name="Slide Number Placeholder 3"/>
          <p:cNvSpPr>
            <a:spLocks noGrp="1"/>
          </p:cNvSpPr>
          <p:nvPr>
            <p:ph type="sldNum" sz="quarter" idx="10"/>
          </p:nvPr>
        </p:nvSpPr>
        <p:spPr/>
        <p:txBody>
          <a:bodyPr/>
          <a:lstStyle/>
          <a:p>
            <a:fld id="{69116663-B372-3E48-9F73-B21AA219DBD6}" type="slidenum">
              <a:rPr lang="en-US" smtClean="0"/>
              <a:pPr/>
              <a:t>46</a:t>
            </a:fld>
            <a:endParaRPr lang="en-US"/>
          </a:p>
        </p:txBody>
      </p:sp>
    </p:spTree>
    <p:extLst>
      <p:ext uri="{BB962C8B-B14F-4D97-AF65-F5344CB8AC3E}">
        <p14:creationId xmlns:p14="http://schemas.microsoft.com/office/powerpoint/2010/main" val="1623184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mn-cs"/>
              </a:rPr>
              <a:t>Zinc de </a:t>
            </a:r>
            <a:r>
              <a:rPr lang="en-US" sz="1200" kern="1200" dirty="0" err="1">
                <a:solidFill>
                  <a:schemeClr val="tx1"/>
                </a:solidFill>
                <a:effectLst/>
                <a:latin typeface="Arial" charset="0"/>
                <a:ea typeface="ＭＳ Ｐゴシック" charset="0"/>
                <a:cs typeface="+mn-cs"/>
              </a:rPr>
              <a:t>ciency</a:t>
            </a:r>
            <a:r>
              <a:rPr lang="en-US" sz="1200" kern="1200" dirty="0">
                <a:solidFill>
                  <a:schemeClr val="tx1"/>
                </a:solidFill>
                <a:effectLst/>
                <a:latin typeface="Arial" charset="0"/>
                <a:ea typeface="ＭＳ Ｐゴシック" charset="0"/>
                <a:cs typeface="+mn-cs"/>
              </a:rPr>
              <a:t> causes adverse effects on the immune system such as </a:t>
            </a:r>
            <a:r>
              <a:rPr lang="en-US" sz="1200" kern="1200" dirty="0" err="1">
                <a:solidFill>
                  <a:schemeClr val="tx1"/>
                </a:solidFill>
                <a:effectLst/>
                <a:latin typeface="Arial" charset="0"/>
                <a:ea typeface="ＭＳ Ｐゴシック" charset="0"/>
                <a:cs typeface="+mn-cs"/>
              </a:rPr>
              <a:t>autoim</a:t>
            </a:r>
            <a:r>
              <a:rPr lang="en-US" sz="1200" kern="1200" dirty="0">
                <a:solidFill>
                  <a:schemeClr val="tx1"/>
                </a:solidFill>
                <a:effectLst/>
                <a:latin typeface="Arial" charset="0"/>
                <a:ea typeface="ＭＳ Ｐゴシック" charset="0"/>
                <a:cs typeface="+mn-cs"/>
              </a:rPr>
              <a:t>- </a:t>
            </a:r>
            <a:r>
              <a:rPr lang="en-US" sz="1200" kern="1200" dirty="0" err="1">
                <a:solidFill>
                  <a:schemeClr val="tx1"/>
                </a:solidFill>
                <a:effectLst/>
                <a:latin typeface="Arial" charset="0"/>
                <a:ea typeface="ＭＳ Ｐゴシック" charset="0"/>
                <a:cs typeface="+mn-cs"/>
              </a:rPr>
              <a:t>mune</a:t>
            </a:r>
            <a:r>
              <a:rPr lang="en-US" sz="1200" kern="1200" dirty="0">
                <a:solidFill>
                  <a:schemeClr val="tx1"/>
                </a:solidFill>
                <a:effectLst/>
                <a:latin typeface="Arial" charset="0"/>
                <a:ea typeface="ＭＳ Ｐゴシック" charset="0"/>
                <a:cs typeface="+mn-cs"/>
              </a:rPr>
              <a:t> disorders, allergies, increased </a:t>
            </a:r>
            <a:r>
              <a:rPr lang="en-US" sz="1200" kern="1200" dirty="0" err="1">
                <a:solidFill>
                  <a:schemeClr val="tx1"/>
                </a:solidFill>
                <a:effectLst/>
                <a:latin typeface="Arial" charset="0"/>
                <a:ea typeface="ＭＳ Ｐゴシック" charset="0"/>
                <a:cs typeface="+mn-cs"/>
              </a:rPr>
              <a:t>sus</a:t>
            </a:r>
            <a:r>
              <a:rPr lang="en-US" sz="1200" kern="1200" dirty="0">
                <a:solidFill>
                  <a:schemeClr val="tx1"/>
                </a:solidFill>
                <a:effectLst/>
                <a:latin typeface="Arial" charset="0"/>
                <a:ea typeface="ＭＳ Ｐゴシック" charset="0"/>
                <a:cs typeface="+mn-cs"/>
              </a:rPr>
              <a:t>- </a:t>
            </a:r>
            <a:r>
              <a:rPr lang="en-US" sz="1200" kern="1200" dirty="0" err="1">
                <a:solidFill>
                  <a:schemeClr val="tx1"/>
                </a:solidFill>
                <a:effectLst/>
                <a:latin typeface="Arial" charset="0"/>
                <a:ea typeface="ＭＳ Ｐゴシック" charset="0"/>
                <a:cs typeface="+mn-cs"/>
              </a:rPr>
              <a:t>ceptibility</a:t>
            </a:r>
            <a:r>
              <a:rPr lang="en-US" sz="1200" kern="1200" dirty="0">
                <a:solidFill>
                  <a:schemeClr val="tx1"/>
                </a:solidFill>
                <a:effectLst/>
                <a:latin typeface="Arial" charset="0"/>
                <a:ea typeface="ＭＳ Ｐゴシック" charset="0"/>
                <a:cs typeface="+mn-cs"/>
              </a:rPr>
              <a:t> to infections, </a:t>
            </a:r>
            <a:r>
              <a:rPr lang="en-US" sz="1200" kern="1200" dirty="0" err="1">
                <a:solidFill>
                  <a:schemeClr val="tx1"/>
                </a:solidFill>
                <a:effectLst/>
                <a:latin typeface="Arial" charset="0"/>
                <a:ea typeface="ＭＳ Ｐゴシック" charset="0"/>
                <a:cs typeface="+mn-cs"/>
              </a:rPr>
              <a:t>thymic</a:t>
            </a:r>
            <a:r>
              <a:rPr lang="en-US" sz="1200" kern="1200">
                <a:solidFill>
                  <a:schemeClr val="tx1"/>
                </a:solidFill>
                <a:effectLst/>
                <a:latin typeface="Arial" charset="0"/>
                <a:ea typeface="ＭＳ Ｐゴシック" charset="0"/>
                <a:cs typeface="+mn-cs"/>
              </a:rPr>
              <a:t> atrophy, and cancers. </a:t>
            </a:r>
          </a:p>
          <a:p>
            <a:endParaRPr lang="en-US"/>
          </a:p>
        </p:txBody>
      </p:sp>
      <p:sp>
        <p:nvSpPr>
          <p:cNvPr id="4" name="Slide Number Placeholder 3"/>
          <p:cNvSpPr>
            <a:spLocks noGrp="1"/>
          </p:cNvSpPr>
          <p:nvPr>
            <p:ph type="sldNum" sz="quarter" idx="10"/>
          </p:nvPr>
        </p:nvSpPr>
        <p:spPr/>
        <p:txBody>
          <a:bodyPr/>
          <a:lstStyle/>
          <a:p>
            <a:fld id="{69116663-B372-3E48-9F73-B21AA219DBD6}" type="slidenum">
              <a:rPr lang="en-US" smtClean="0"/>
              <a:pPr/>
              <a:t>47</a:t>
            </a:fld>
            <a:endParaRPr lang="en-US"/>
          </a:p>
        </p:txBody>
      </p:sp>
    </p:spTree>
    <p:extLst>
      <p:ext uri="{BB962C8B-B14F-4D97-AF65-F5344CB8AC3E}">
        <p14:creationId xmlns:p14="http://schemas.microsoft.com/office/powerpoint/2010/main" val="1623184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mn-cs"/>
              </a:rPr>
              <a:t>Zinc de </a:t>
            </a:r>
            <a:r>
              <a:rPr lang="en-US" sz="1200" kern="1200" dirty="0" err="1">
                <a:solidFill>
                  <a:schemeClr val="tx1"/>
                </a:solidFill>
                <a:effectLst/>
                <a:latin typeface="Arial" charset="0"/>
                <a:ea typeface="ＭＳ Ｐゴシック" charset="0"/>
                <a:cs typeface="+mn-cs"/>
              </a:rPr>
              <a:t>ciency</a:t>
            </a:r>
            <a:r>
              <a:rPr lang="en-US" sz="1200" kern="1200" dirty="0">
                <a:solidFill>
                  <a:schemeClr val="tx1"/>
                </a:solidFill>
                <a:effectLst/>
                <a:latin typeface="Arial" charset="0"/>
                <a:ea typeface="ＭＳ Ｐゴシック" charset="0"/>
                <a:cs typeface="+mn-cs"/>
              </a:rPr>
              <a:t> causes adverse effects on the immune system such as </a:t>
            </a:r>
            <a:r>
              <a:rPr lang="en-US" sz="1200" kern="1200" dirty="0" err="1">
                <a:solidFill>
                  <a:schemeClr val="tx1"/>
                </a:solidFill>
                <a:effectLst/>
                <a:latin typeface="Arial" charset="0"/>
                <a:ea typeface="ＭＳ Ｐゴシック" charset="0"/>
                <a:cs typeface="+mn-cs"/>
              </a:rPr>
              <a:t>autoim</a:t>
            </a:r>
            <a:r>
              <a:rPr lang="en-US" sz="1200" kern="1200" dirty="0">
                <a:solidFill>
                  <a:schemeClr val="tx1"/>
                </a:solidFill>
                <a:effectLst/>
                <a:latin typeface="Arial" charset="0"/>
                <a:ea typeface="ＭＳ Ｐゴシック" charset="0"/>
                <a:cs typeface="+mn-cs"/>
              </a:rPr>
              <a:t>- </a:t>
            </a:r>
            <a:r>
              <a:rPr lang="en-US" sz="1200" kern="1200" dirty="0" err="1">
                <a:solidFill>
                  <a:schemeClr val="tx1"/>
                </a:solidFill>
                <a:effectLst/>
                <a:latin typeface="Arial" charset="0"/>
                <a:ea typeface="ＭＳ Ｐゴシック" charset="0"/>
                <a:cs typeface="+mn-cs"/>
              </a:rPr>
              <a:t>mune</a:t>
            </a:r>
            <a:r>
              <a:rPr lang="en-US" sz="1200" kern="1200" dirty="0">
                <a:solidFill>
                  <a:schemeClr val="tx1"/>
                </a:solidFill>
                <a:effectLst/>
                <a:latin typeface="Arial" charset="0"/>
                <a:ea typeface="ＭＳ Ｐゴシック" charset="0"/>
                <a:cs typeface="+mn-cs"/>
              </a:rPr>
              <a:t> disorders, allergies, increased </a:t>
            </a:r>
            <a:r>
              <a:rPr lang="en-US" sz="1200" kern="1200" dirty="0" err="1">
                <a:solidFill>
                  <a:schemeClr val="tx1"/>
                </a:solidFill>
                <a:effectLst/>
                <a:latin typeface="Arial" charset="0"/>
                <a:ea typeface="ＭＳ Ｐゴシック" charset="0"/>
                <a:cs typeface="+mn-cs"/>
              </a:rPr>
              <a:t>sus</a:t>
            </a:r>
            <a:r>
              <a:rPr lang="en-US" sz="1200" kern="1200" dirty="0">
                <a:solidFill>
                  <a:schemeClr val="tx1"/>
                </a:solidFill>
                <a:effectLst/>
                <a:latin typeface="Arial" charset="0"/>
                <a:ea typeface="ＭＳ Ｐゴシック" charset="0"/>
                <a:cs typeface="+mn-cs"/>
              </a:rPr>
              <a:t>- </a:t>
            </a:r>
            <a:r>
              <a:rPr lang="en-US" sz="1200" kern="1200" dirty="0" err="1">
                <a:solidFill>
                  <a:schemeClr val="tx1"/>
                </a:solidFill>
                <a:effectLst/>
                <a:latin typeface="Arial" charset="0"/>
                <a:ea typeface="ＭＳ Ｐゴシック" charset="0"/>
                <a:cs typeface="+mn-cs"/>
              </a:rPr>
              <a:t>ceptibility</a:t>
            </a:r>
            <a:r>
              <a:rPr lang="en-US" sz="1200" kern="1200" dirty="0">
                <a:solidFill>
                  <a:schemeClr val="tx1"/>
                </a:solidFill>
                <a:effectLst/>
                <a:latin typeface="Arial" charset="0"/>
                <a:ea typeface="ＭＳ Ｐゴシック" charset="0"/>
                <a:cs typeface="+mn-cs"/>
              </a:rPr>
              <a:t> to infections, </a:t>
            </a:r>
            <a:r>
              <a:rPr lang="en-US" sz="1200" kern="1200" dirty="0" err="1">
                <a:solidFill>
                  <a:schemeClr val="tx1"/>
                </a:solidFill>
                <a:effectLst/>
                <a:latin typeface="Arial" charset="0"/>
                <a:ea typeface="ＭＳ Ｐゴシック" charset="0"/>
                <a:cs typeface="+mn-cs"/>
              </a:rPr>
              <a:t>thymic</a:t>
            </a:r>
            <a:r>
              <a:rPr lang="en-US" sz="1200" kern="1200">
                <a:solidFill>
                  <a:schemeClr val="tx1"/>
                </a:solidFill>
                <a:effectLst/>
                <a:latin typeface="Arial" charset="0"/>
                <a:ea typeface="ＭＳ Ｐゴシック" charset="0"/>
                <a:cs typeface="+mn-cs"/>
              </a:rPr>
              <a:t> atrophy, and cancers. </a:t>
            </a:r>
          </a:p>
          <a:p>
            <a:endParaRPr lang="en-US"/>
          </a:p>
        </p:txBody>
      </p:sp>
      <p:sp>
        <p:nvSpPr>
          <p:cNvPr id="4" name="Slide Number Placeholder 3"/>
          <p:cNvSpPr>
            <a:spLocks noGrp="1"/>
          </p:cNvSpPr>
          <p:nvPr>
            <p:ph type="sldNum" sz="quarter" idx="10"/>
          </p:nvPr>
        </p:nvSpPr>
        <p:spPr/>
        <p:txBody>
          <a:bodyPr/>
          <a:lstStyle/>
          <a:p>
            <a:fld id="{69116663-B372-3E48-9F73-B21AA219DBD6}" type="slidenum">
              <a:rPr lang="en-US" smtClean="0"/>
              <a:pPr/>
              <a:t>48</a:t>
            </a:fld>
            <a:endParaRPr lang="en-US"/>
          </a:p>
        </p:txBody>
      </p:sp>
    </p:spTree>
    <p:extLst>
      <p:ext uri="{BB962C8B-B14F-4D97-AF65-F5344CB8AC3E}">
        <p14:creationId xmlns:p14="http://schemas.microsoft.com/office/powerpoint/2010/main" val="1623184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mn-cs"/>
              </a:rPr>
              <a:t>Zinc de </a:t>
            </a:r>
            <a:r>
              <a:rPr lang="en-US" sz="1200" kern="1200" dirty="0" err="1">
                <a:solidFill>
                  <a:schemeClr val="tx1"/>
                </a:solidFill>
                <a:effectLst/>
                <a:latin typeface="Arial" charset="0"/>
                <a:ea typeface="ＭＳ Ｐゴシック" charset="0"/>
                <a:cs typeface="+mn-cs"/>
              </a:rPr>
              <a:t>ciency</a:t>
            </a:r>
            <a:r>
              <a:rPr lang="en-US" sz="1200" kern="1200" dirty="0">
                <a:solidFill>
                  <a:schemeClr val="tx1"/>
                </a:solidFill>
                <a:effectLst/>
                <a:latin typeface="Arial" charset="0"/>
                <a:ea typeface="ＭＳ Ｐゴシック" charset="0"/>
                <a:cs typeface="+mn-cs"/>
              </a:rPr>
              <a:t> causes adverse effects on the immune system such as </a:t>
            </a:r>
            <a:r>
              <a:rPr lang="en-US" sz="1200" kern="1200" dirty="0" err="1">
                <a:solidFill>
                  <a:schemeClr val="tx1"/>
                </a:solidFill>
                <a:effectLst/>
                <a:latin typeface="Arial" charset="0"/>
                <a:ea typeface="ＭＳ Ｐゴシック" charset="0"/>
                <a:cs typeface="+mn-cs"/>
              </a:rPr>
              <a:t>autoim</a:t>
            </a:r>
            <a:r>
              <a:rPr lang="en-US" sz="1200" kern="1200" dirty="0">
                <a:solidFill>
                  <a:schemeClr val="tx1"/>
                </a:solidFill>
                <a:effectLst/>
                <a:latin typeface="Arial" charset="0"/>
                <a:ea typeface="ＭＳ Ｐゴシック" charset="0"/>
                <a:cs typeface="+mn-cs"/>
              </a:rPr>
              <a:t>- </a:t>
            </a:r>
            <a:r>
              <a:rPr lang="en-US" sz="1200" kern="1200" dirty="0" err="1">
                <a:solidFill>
                  <a:schemeClr val="tx1"/>
                </a:solidFill>
                <a:effectLst/>
                <a:latin typeface="Arial" charset="0"/>
                <a:ea typeface="ＭＳ Ｐゴシック" charset="0"/>
                <a:cs typeface="+mn-cs"/>
              </a:rPr>
              <a:t>mune</a:t>
            </a:r>
            <a:r>
              <a:rPr lang="en-US" sz="1200" kern="1200" dirty="0">
                <a:solidFill>
                  <a:schemeClr val="tx1"/>
                </a:solidFill>
                <a:effectLst/>
                <a:latin typeface="Arial" charset="0"/>
                <a:ea typeface="ＭＳ Ｐゴシック" charset="0"/>
                <a:cs typeface="+mn-cs"/>
              </a:rPr>
              <a:t> disorders, allergies, increased </a:t>
            </a:r>
            <a:r>
              <a:rPr lang="en-US" sz="1200" kern="1200" dirty="0" err="1">
                <a:solidFill>
                  <a:schemeClr val="tx1"/>
                </a:solidFill>
                <a:effectLst/>
                <a:latin typeface="Arial" charset="0"/>
                <a:ea typeface="ＭＳ Ｐゴシック" charset="0"/>
                <a:cs typeface="+mn-cs"/>
              </a:rPr>
              <a:t>sus</a:t>
            </a:r>
            <a:r>
              <a:rPr lang="en-US" sz="1200" kern="1200" dirty="0">
                <a:solidFill>
                  <a:schemeClr val="tx1"/>
                </a:solidFill>
                <a:effectLst/>
                <a:latin typeface="Arial" charset="0"/>
                <a:ea typeface="ＭＳ Ｐゴシック" charset="0"/>
                <a:cs typeface="+mn-cs"/>
              </a:rPr>
              <a:t>- </a:t>
            </a:r>
            <a:r>
              <a:rPr lang="en-US" sz="1200" kern="1200" dirty="0" err="1">
                <a:solidFill>
                  <a:schemeClr val="tx1"/>
                </a:solidFill>
                <a:effectLst/>
                <a:latin typeface="Arial" charset="0"/>
                <a:ea typeface="ＭＳ Ｐゴシック" charset="0"/>
                <a:cs typeface="+mn-cs"/>
              </a:rPr>
              <a:t>ceptibility</a:t>
            </a:r>
            <a:r>
              <a:rPr lang="en-US" sz="1200" kern="1200" dirty="0">
                <a:solidFill>
                  <a:schemeClr val="tx1"/>
                </a:solidFill>
                <a:effectLst/>
                <a:latin typeface="Arial" charset="0"/>
                <a:ea typeface="ＭＳ Ｐゴシック" charset="0"/>
                <a:cs typeface="+mn-cs"/>
              </a:rPr>
              <a:t> to infections, </a:t>
            </a:r>
            <a:r>
              <a:rPr lang="en-US" sz="1200" kern="1200" dirty="0" err="1">
                <a:solidFill>
                  <a:schemeClr val="tx1"/>
                </a:solidFill>
                <a:effectLst/>
                <a:latin typeface="Arial" charset="0"/>
                <a:ea typeface="ＭＳ Ｐゴシック" charset="0"/>
                <a:cs typeface="+mn-cs"/>
              </a:rPr>
              <a:t>thymic</a:t>
            </a:r>
            <a:r>
              <a:rPr lang="en-US" sz="1200" kern="1200">
                <a:solidFill>
                  <a:schemeClr val="tx1"/>
                </a:solidFill>
                <a:effectLst/>
                <a:latin typeface="Arial" charset="0"/>
                <a:ea typeface="ＭＳ Ｐゴシック" charset="0"/>
                <a:cs typeface="+mn-cs"/>
              </a:rPr>
              <a:t> atrophy, and cancers. </a:t>
            </a:r>
          </a:p>
          <a:p>
            <a:endParaRPr lang="en-US"/>
          </a:p>
        </p:txBody>
      </p:sp>
      <p:sp>
        <p:nvSpPr>
          <p:cNvPr id="4" name="Slide Number Placeholder 3"/>
          <p:cNvSpPr>
            <a:spLocks noGrp="1"/>
          </p:cNvSpPr>
          <p:nvPr>
            <p:ph type="sldNum" sz="quarter" idx="10"/>
          </p:nvPr>
        </p:nvSpPr>
        <p:spPr/>
        <p:txBody>
          <a:bodyPr/>
          <a:lstStyle/>
          <a:p>
            <a:fld id="{69116663-B372-3E48-9F73-B21AA219DBD6}" type="slidenum">
              <a:rPr lang="en-US" smtClean="0"/>
              <a:pPr/>
              <a:t>49</a:t>
            </a:fld>
            <a:endParaRPr lang="en-US"/>
          </a:p>
        </p:txBody>
      </p:sp>
    </p:spTree>
    <p:extLst>
      <p:ext uri="{BB962C8B-B14F-4D97-AF65-F5344CB8AC3E}">
        <p14:creationId xmlns:p14="http://schemas.microsoft.com/office/powerpoint/2010/main" val="1623184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ＭＳ Ｐゴシック" charset="0"/>
                <a:cs typeface="+mn-cs"/>
              </a:rPr>
              <a:t>A schematic of the proposed relationships between the</a:t>
            </a:r>
            <a:br>
              <a:rPr lang="en-US" sz="1200" b="1" kern="1200" dirty="0">
                <a:solidFill>
                  <a:schemeClr val="tx1"/>
                </a:solidFill>
                <a:effectLst/>
                <a:latin typeface="Arial" charset="0"/>
                <a:ea typeface="ＭＳ Ｐゴシック" charset="0"/>
                <a:cs typeface="+mn-cs"/>
              </a:rPr>
            </a:br>
            <a:r>
              <a:rPr lang="en-US" sz="1200" b="1" kern="1200" dirty="0">
                <a:solidFill>
                  <a:schemeClr val="tx1"/>
                </a:solidFill>
                <a:effectLst/>
                <a:latin typeface="Arial" charset="0"/>
                <a:ea typeface="ＭＳ Ｐゴシック" charset="0"/>
                <a:cs typeface="+mn-cs"/>
              </a:rPr>
              <a:t>gut </a:t>
            </a:r>
            <a:r>
              <a:rPr lang="en-US" sz="1200" b="1" kern="1200" dirty="0" err="1">
                <a:solidFill>
                  <a:schemeClr val="tx1"/>
                </a:solidFill>
                <a:effectLst/>
                <a:latin typeface="Arial" charset="0"/>
                <a:ea typeface="ＭＳ Ｐゴシック" charset="0"/>
                <a:cs typeface="+mn-cs"/>
              </a:rPr>
              <a:t>microbiota</a:t>
            </a:r>
            <a:r>
              <a:rPr lang="en-US" sz="1200" b="1" kern="1200" dirty="0">
                <a:solidFill>
                  <a:schemeClr val="tx1"/>
                </a:solidFill>
                <a:effectLst/>
                <a:latin typeface="Arial" charset="0"/>
                <a:ea typeface="ＭＳ Ｐゴシック" charset="0"/>
                <a:cs typeface="+mn-cs"/>
              </a:rPr>
              <a:t>, the immune system and the diet, which underlie the </a:t>
            </a:r>
            <a:r>
              <a:rPr lang="en-US" sz="1200" b="1" kern="1200" dirty="0" err="1">
                <a:solidFill>
                  <a:schemeClr val="tx1"/>
                </a:solidFill>
                <a:effectLst/>
                <a:latin typeface="Arial" charset="0"/>
                <a:ea typeface="ＭＳ Ｐゴシック" charset="0"/>
                <a:cs typeface="+mn-cs"/>
              </a:rPr>
              <a:t>developmentofmalnutrition</a:t>
            </a:r>
            <a:r>
              <a:rPr lang="en-US" sz="1200" b="1" kern="1200" dirty="0">
                <a:solidFill>
                  <a:schemeClr val="tx1"/>
                </a:solidFill>
                <a:effectLst/>
                <a:latin typeface="Arial" charset="0"/>
                <a:ea typeface="ＭＳ Ｐゴシック" charset="0"/>
                <a:cs typeface="+mn-cs"/>
              </a:rPr>
              <a:t>. </a:t>
            </a:r>
            <a:r>
              <a:rPr lang="en-US" sz="1200" kern="1200" dirty="0" err="1">
                <a:solidFill>
                  <a:schemeClr val="tx1"/>
                </a:solidFill>
                <a:effectLst/>
                <a:latin typeface="Arial" charset="0"/>
                <a:ea typeface="ＭＳ Ｐゴシック" charset="0"/>
                <a:cs typeface="+mn-cs"/>
              </a:rPr>
              <a:t>Undernutritionisassociatedwithseveral</a:t>
            </a:r>
            <a:r>
              <a:rPr lang="en-US" sz="1200" kern="1200" dirty="0">
                <a:solidFill>
                  <a:schemeClr val="tx1"/>
                </a:solidFill>
                <a:effectLst/>
                <a:latin typeface="Arial" charset="0"/>
                <a:ea typeface="ＭＳ Ｐゴシック" charset="0"/>
                <a:cs typeface="+mn-cs"/>
              </a:rPr>
              <a:t> defects in the innate and adaptive immune systems, which, in turn, are associated with increased predisposition to </a:t>
            </a:r>
            <a:r>
              <a:rPr lang="en-US" sz="1200" kern="1200" dirty="0" err="1">
                <a:solidFill>
                  <a:schemeClr val="tx1"/>
                </a:solidFill>
                <a:effectLst/>
                <a:latin typeface="Arial" charset="0"/>
                <a:ea typeface="ＭＳ Ｐゴシック" charset="0"/>
                <a:cs typeface="+mn-cs"/>
              </a:rPr>
              <a:t>diarrhoeal</a:t>
            </a:r>
            <a:r>
              <a:rPr lang="en-US" sz="1200" kern="1200" dirty="0">
                <a:solidFill>
                  <a:schemeClr val="tx1"/>
                </a:solidFill>
                <a:effectLst/>
                <a:latin typeface="Arial" charset="0"/>
                <a:ea typeface="ＭＳ Ｐゴシック" charset="0"/>
                <a:cs typeface="+mn-cs"/>
              </a:rPr>
              <a:t> illnesses. Recurrent (enteric) infections predispose to macronutrient and micronutrient deficiencies, as well as impaired intestinal mucosal barrier function77. These factors lead to</a:t>
            </a:r>
            <a:br>
              <a:rPr lang="en-US" sz="1200" kern="1200" dirty="0">
                <a:solidFill>
                  <a:schemeClr val="tx1"/>
                </a:solidFill>
                <a:effectLst/>
                <a:latin typeface="Arial" charset="0"/>
                <a:ea typeface="ＭＳ Ｐゴシック" charset="0"/>
                <a:cs typeface="+mn-cs"/>
              </a:rPr>
            </a:br>
            <a:r>
              <a:rPr lang="en-US" sz="1200" kern="1200" dirty="0">
                <a:solidFill>
                  <a:schemeClr val="tx1"/>
                </a:solidFill>
                <a:effectLst/>
                <a:latin typeface="Arial" charset="0"/>
                <a:ea typeface="ＭＳ Ｐゴシック" charset="0"/>
                <a:cs typeface="+mn-cs"/>
              </a:rPr>
              <a:t>a cycle of further susceptibility to infection and worsening nutritional status. A confounding problem is that vaccines designed to protect children from certain pathogens (including </a:t>
            </a:r>
            <a:r>
              <a:rPr lang="en-US" sz="1200" kern="1200" dirty="0" err="1">
                <a:solidFill>
                  <a:schemeClr val="tx1"/>
                </a:solidFill>
                <a:effectLst/>
                <a:latin typeface="Arial" charset="0"/>
                <a:ea typeface="ＭＳ Ｐゴシック" charset="0"/>
                <a:cs typeface="+mn-cs"/>
              </a:rPr>
              <a:t>enteropathogens</a:t>
            </a:r>
            <a:r>
              <a:rPr lang="en-US" sz="1200" kern="1200" dirty="0">
                <a:solidFill>
                  <a:schemeClr val="tx1"/>
                </a:solidFill>
                <a:effectLst/>
                <a:latin typeface="Arial" charset="0"/>
                <a:ea typeface="ＭＳ Ｐゴシック" charset="0"/>
                <a:cs typeface="+mn-cs"/>
              </a:rPr>
              <a:t>) show poor efficacy in areas of the world where poor nutrition is rampant74. One testable hypothesis is that the </a:t>
            </a:r>
            <a:r>
              <a:rPr lang="en-US" sz="1200" kern="1200" dirty="0" err="1">
                <a:solidFill>
                  <a:schemeClr val="tx1"/>
                </a:solidFill>
                <a:effectLst/>
                <a:latin typeface="Arial" charset="0"/>
                <a:ea typeface="ＭＳ Ｐゴシック" charset="0"/>
                <a:cs typeface="+mn-cs"/>
              </a:rPr>
              <a:t>microbiota</a:t>
            </a:r>
            <a:r>
              <a:rPr lang="en-US" sz="1200" kern="1200" dirty="0">
                <a:solidFill>
                  <a:schemeClr val="tx1"/>
                </a:solidFill>
                <a:effectLst/>
                <a:latin typeface="Arial" charset="0"/>
                <a:ea typeface="ＭＳ Ｐゴシック" charset="0"/>
                <a:cs typeface="+mn-cs"/>
              </a:rPr>
              <a:t> contributes to disease risk and pathogenesis. Diet shapes gut microbial community structure and function, and the </a:t>
            </a:r>
            <a:r>
              <a:rPr lang="en-US" sz="1200" kern="1200" dirty="0" err="1">
                <a:solidFill>
                  <a:schemeClr val="tx1"/>
                </a:solidFill>
                <a:effectLst/>
                <a:latin typeface="Arial" charset="0"/>
                <a:ea typeface="ＭＳ Ｐゴシック" charset="0"/>
                <a:cs typeface="+mn-cs"/>
              </a:rPr>
              <a:t>microbiota</a:t>
            </a:r>
            <a:r>
              <a:rPr lang="en-US" sz="1200" kern="1200" dirty="0">
                <a:solidFill>
                  <a:schemeClr val="tx1"/>
                </a:solidFill>
                <a:effectLst/>
                <a:latin typeface="Arial" charset="0"/>
                <a:ea typeface="ＭＳ Ｐゴシック" charset="0"/>
                <a:cs typeface="+mn-cs"/>
              </a:rPr>
              <a:t> adapts in ways that promote nutrient processing; the ability of the </a:t>
            </a:r>
            <a:r>
              <a:rPr lang="en-US" sz="1200" kern="1200" dirty="0" err="1">
                <a:solidFill>
                  <a:schemeClr val="tx1"/>
                </a:solidFill>
                <a:effectLst/>
                <a:latin typeface="Arial" charset="0"/>
                <a:ea typeface="ＭＳ Ｐゴシック" charset="0"/>
                <a:cs typeface="+mn-cs"/>
              </a:rPr>
              <a:t>microbiota</a:t>
            </a:r>
            <a:r>
              <a:rPr lang="en-US" sz="1200" kern="1200" dirty="0">
                <a:solidFill>
                  <a:schemeClr val="tx1"/>
                </a:solidFill>
                <a:effectLst/>
                <a:latin typeface="Arial" charset="0"/>
                <a:ea typeface="ＭＳ Ｐゴシック" charset="0"/>
                <a:cs typeface="+mn-cs"/>
              </a:rPr>
              <a:t> to process a given diet affects the nutrient and energetic value of that diet. The </a:t>
            </a:r>
            <a:r>
              <a:rPr lang="en-US" sz="1200" kern="1200" dirty="0" err="1">
                <a:solidFill>
                  <a:schemeClr val="tx1"/>
                </a:solidFill>
                <a:effectLst/>
                <a:latin typeface="Arial" charset="0"/>
                <a:ea typeface="ＭＳ Ｐゴシック" charset="0"/>
                <a:cs typeface="+mn-cs"/>
              </a:rPr>
              <a:t>microbiota</a:t>
            </a:r>
            <a:r>
              <a:rPr lang="en-US" sz="1200" kern="1200" dirty="0">
                <a:solidFill>
                  <a:schemeClr val="tx1"/>
                </a:solidFill>
                <a:effectLst/>
                <a:latin typeface="Arial" charset="0"/>
                <a:ea typeface="ＭＳ Ｐゴシック" charset="0"/>
                <a:cs typeface="+mn-cs"/>
              </a:rPr>
              <a:t> and immune systems co-evolve: malnutrition affects the innate and adaptive immune systems as well as the </a:t>
            </a:r>
            <a:r>
              <a:rPr lang="en-US" sz="1200" kern="1200" dirty="0" err="1">
                <a:solidFill>
                  <a:schemeClr val="tx1"/>
                </a:solidFill>
                <a:effectLst/>
                <a:latin typeface="Arial" charset="0"/>
                <a:ea typeface="ＭＳ Ｐゴシック" charset="0"/>
                <a:cs typeface="+mn-cs"/>
              </a:rPr>
              <a:t>microbiota</a:t>
            </a:r>
            <a:r>
              <a:rPr lang="en-US" sz="1200" kern="1200" dirty="0">
                <a:solidFill>
                  <a:schemeClr val="tx1"/>
                </a:solidFill>
                <a:effectLst/>
                <a:latin typeface="Arial" charset="0"/>
                <a:ea typeface="ＭＳ Ｐゴシック" charset="0"/>
                <a:cs typeface="+mn-cs"/>
              </a:rPr>
              <a:t>. The </a:t>
            </a:r>
            <a:r>
              <a:rPr lang="en-US" sz="1200" kern="1200" dirty="0" err="1">
                <a:solidFill>
                  <a:schemeClr val="tx1"/>
                </a:solidFill>
                <a:effectLst/>
                <a:latin typeface="Arial" charset="0"/>
                <a:ea typeface="ＭＳ Ｐゴシック" charset="0"/>
                <a:cs typeface="+mn-cs"/>
              </a:rPr>
              <a:t>microbiota</a:t>
            </a:r>
            <a:r>
              <a:rPr lang="en-US" sz="1200" kern="1200" dirty="0">
                <a:solidFill>
                  <a:schemeClr val="tx1"/>
                </a:solidFill>
                <a:effectLst/>
                <a:latin typeface="Arial" charset="0"/>
                <a:ea typeface="ＭＳ Ｐゴシック" charset="0"/>
                <a:cs typeface="+mn-cs"/>
              </a:rPr>
              <a:t> acts as a barrier to </a:t>
            </a:r>
            <a:r>
              <a:rPr lang="en-US" sz="1200" kern="1200" dirty="0" err="1">
                <a:solidFill>
                  <a:schemeClr val="tx1"/>
                </a:solidFill>
                <a:effectLst/>
                <a:latin typeface="Arial" charset="0"/>
                <a:ea typeface="ＭＳ Ｐゴシック" charset="0"/>
                <a:cs typeface="+mn-cs"/>
              </a:rPr>
              <a:t>enteropathogen</a:t>
            </a:r>
            <a:r>
              <a:rPr lang="en-US" sz="1200" kern="1200" dirty="0">
                <a:solidFill>
                  <a:schemeClr val="tx1"/>
                </a:solidFill>
                <a:effectLst/>
                <a:latin typeface="Arial" charset="0"/>
                <a:ea typeface="ＭＳ Ｐゴシック" charset="0"/>
                <a:cs typeface="+mn-cs"/>
              </a:rPr>
              <a:t> infection; this barrier function may be disrupted by malnutrition, as well as</a:t>
            </a:r>
            <a:br>
              <a:rPr lang="en-US" sz="1200" kern="1200" dirty="0">
                <a:solidFill>
                  <a:schemeClr val="tx1"/>
                </a:solidFill>
                <a:effectLst/>
                <a:latin typeface="Arial" charset="0"/>
                <a:ea typeface="ＭＳ Ｐゴシック" charset="0"/>
                <a:cs typeface="+mn-cs"/>
              </a:rPr>
            </a:br>
            <a:r>
              <a:rPr lang="en-US" sz="1200" kern="1200" dirty="0">
                <a:solidFill>
                  <a:schemeClr val="tx1"/>
                </a:solidFill>
                <a:effectLst/>
                <a:latin typeface="Arial" charset="0"/>
                <a:ea typeface="ＭＳ Ｐゴシック" charset="0"/>
                <a:cs typeface="+mn-cs"/>
              </a:rPr>
              <a:t>by perturbations in immune system function. The </a:t>
            </a:r>
            <a:r>
              <a:rPr lang="en-US" sz="1200" kern="1200" dirty="0" err="1">
                <a:solidFill>
                  <a:schemeClr val="tx1"/>
                </a:solidFill>
                <a:effectLst/>
                <a:latin typeface="Arial" charset="0"/>
                <a:ea typeface="ＭＳ Ｐゴシック" charset="0"/>
                <a:cs typeface="+mn-cs"/>
              </a:rPr>
              <a:t>microbiota</a:t>
            </a:r>
            <a:r>
              <a:rPr lang="en-US" sz="1200" kern="1200" dirty="0">
                <a:solidFill>
                  <a:schemeClr val="tx1"/>
                </a:solidFill>
                <a:effectLst/>
                <a:latin typeface="Arial" charset="0"/>
                <a:ea typeface="ＭＳ Ｐゴシック" charset="0"/>
                <a:cs typeface="+mn-cs"/>
              </a:rPr>
              <a:t> affects nutrient processing by the host, including the expression of host genes involved in nutrient transport and metabolism. </a:t>
            </a:r>
            <a:endParaRPr lang="en-US" dirty="0"/>
          </a:p>
          <a:p>
            <a:endParaRPr lang="en-US" dirty="0"/>
          </a:p>
        </p:txBody>
      </p:sp>
      <p:sp>
        <p:nvSpPr>
          <p:cNvPr id="4" name="Slide Number Placeholder 3"/>
          <p:cNvSpPr>
            <a:spLocks noGrp="1"/>
          </p:cNvSpPr>
          <p:nvPr>
            <p:ph type="sldNum" sz="quarter" idx="10"/>
          </p:nvPr>
        </p:nvSpPr>
        <p:spPr/>
        <p:txBody>
          <a:bodyPr/>
          <a:lstStyle/>
          <a:p>
            <a:fld id="{69116663-B372-3E48-9F73-B21AA219DBD6}" type="slidenum">
              <a:rPr lang="en-US" smtClean="0"/>
              <a:pPr/>
              <a:t>54</a:t>
            </a:fld>
            <a:endParaRPr lang="en-US"/>
          </a:p>
        </p:txBody>
      </p:sp>
    </p:spTree>
    <p:extLst>
      <p:ext uri="{BB962C8B-B14F-4D97-AF65-F5344CB8AC3E}">
        <p14:creationId xmlns:p14="http://schemas.microsoft.com/office/powerpoint/2010/main" val="651278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Comic Sans MS" charset="0"/>
                <a:ea typeface="ＭＳ Ｐゴシック" charset="0"/>
                <a:cs typeface="ＭＳ Ｐゴシック" charset="0"/>
              </a:defRPr>
            </a:lvl1pPr>
            <a:lvl2pPr marL="742950" indent="-285750" eaLnBrk="0" hangingPunct="0">
              <a:defRPr sz="3200">
                <a:solidFill>
                  <a:schemeClr val="tx1"/>
                </a:solidFill>
                <a:latin typeface="Comic Sans MS" charset="0"/>
                <a:ea typeface="ＭＳ Ｐゴシック" charset="0"/>
              </a:defRPr>
            </a:lvl2pPr>
            <a:lvl3pPr marL="1143000" indent="-228600" eaLnBrk="0" hangingPunct="0">
              <a:defRPr sz="3200">
                <a:solidFill>
                  <a:schemeClr val="tx1"/>
                </a:solidFill>
                <a:latin typeface="Comic Sans MS" charset="0"/>
                <a:ea typeface="ＭＳ Ｐゴシック" charset="0"/>
              </a:defRPr>
            </a:lvl3pPr>
            <a:lvl4pPr marL="1600200" indent="-228600" eaLnBrk="0" hangingPunct="0">
              <a:defRPr sz="3200">
                <a:solidFill>
                  <a:schemeClr val="tx1"/>
                </a:solidFill>
                <a:latin typeface="Comic Sans MS" charset="0"/>
                <a:ea typeface="ＭＳ Ｐゴシック" charset="0"/>
              </a:defRPr>
            </a:lvl4pPr>
            <a:lvl5pPr marL="2057400" indent="-228600" eaLnBrk="0" hangingPunct="0">
              <a:defRPr sz="32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0"/>
              </a:defRPr>
            </a:lvl9pPr>
          </a:lstStyle>
          <a:p>
            <a:pPr eaLnBrk="1" hangingPunct="1"/>
            <a:fld id="{DA522CF1-023C-0446-B731-1C245D80436F}" type="slidenum">
              <a:rPr lang="el-GR" sz="1200">
                <a:latin typeface="Times New Roman" charset="0"/>
              </a:rPr>
              <a:pPr eaLnBrk="1" hangingPunct="1"/>
              <a:t>2</a:t>
            </a:fld>
            <a:endParaRPr lang="el-GR" sz="1200">
              <a:latin typeface="Times New Roman" charset="0"/>
            </a:endParaRPr>
          </a:p>
        </p:txBody>
      </p:sp>
      <p:sp>
        <p:nvSpPr>
          <p:cNvPr id="17410" name="Rectangle 2"/>
          <p:cNvSpPr>
            <a:spLocks noGrp="1" noRot="1" noChangeAspect="1" noChangeArrowheads="1" noTextEdit="1"/>
          </p:cNvSpPr>
          <p:nvPr>
            <p:ph type="sldImg"/>
          </p:nvPr>
        </p:nvSpPr>
        <p:spPr>
          <a:xfrm>
            <a:off x="1152525" y="693738"/>
            <a:ext cx="4554538" cy="3414712"/>
          </a:xfrm>
          <a:ln/>
        </p:spPr>
      </p:sp>
      <p:sp>
        <p:nvSpPr>
          <p:cNvPr id="17411" name="Rectangle 3"/>
          <p:cNvSpPr>
            <a:spLocks noGrp="1" noChangeArrowheads="1"/>
          </p:cNvSpPr>
          <p:nvPr>
            <p:ph type="body" idx="1"/>
          </p:nvPr>
        </p:nvSpPr>
        <p:spPr>
          <a:xfrm>
            <a:off x="912813" y="4341813"/>
            <a:ext cx="5030787"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Comic Sans MS" charset="0"/>
                <a:ea typeface="ＭＳ Ｐゴシック" charset="0"/>
                <a:cs typeface="ＭＳ Ｐゴシック" charset="0"/>
              </a:defRPr>
            </a:lvl1pPr>
            <a:lvl2pPr marL="742950" indent="-285750" eaLnBrk="0" hangingPunct="0">
              <a:defRPr sz="3200">
                <a:solidFill>
                  <a:schemeClr val="tx1"/>
                </a:solidFill>
                <a:latin typeface="Comic Sans MS" charset="0"/>
                <a:ea typeface="ＭＳ Ｐゴシック" charset="0"/>
              </a:defRPr>
            </a:lvl2pPr>
            <a:lvl3pPr marL="1143000" indent="-228600" eaLnBrk="0" hangingPunct="0">
              <a:defRPr sz="3200">
                <a:solidFill>
                  <a:schemeClr val="tx1"/>
                </a:solidFill>
                <a:latin typeface="Comic Sans MS" charset="0"/>
                <a:ea typeface="ＭＳ Ｐゴシック" charset="0"/>
              </a:defRPr>
            </a:lvl3pPr>
            <a:lvl4pPr marL="1600200" indent="-228600" eaLnBrk="0" hangingPunct="0">
              <a:defRPr sz="3200">
                <a:solidFill>
                  <a:schemeClr val="tx1"/>
                </a:solidFill>
                <a:latin typeface="Comic Sans MS" charset="0"/>
                <a:ea typeface="ＭＳ Ｐゴシック" charset="0"/>
              </a:defRPr>
            </a:lvl4pPr>
            <a:lvl5pPr marL="2057400" indent="-228600" eaLnBrk="0" hangingPunct="0">
              <a:defRPr sz="32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0"/>
              </a:defRPr>
            </a:lvl9pPr>
          </a:lstStyle>
          <a:p>
            <a:pPr eaLnBrk="1" hangingPunct="1"/>
            <a:fld id="{BA984C6A-C657-A349-A8E6-B018AC7BC0B2}" type="slidenum">
              <a:rPr lang="el-GR" sz="1200">
                <a:latin typeface="Times New Roman" charset="0"/>
              </a:rPr>
              <a:pPr eaLnBrk="1" hangingPunct="1"/>
              <a:t>3</a:t>
            </a:fld>
            <a:endParaRPr lang="el-GR" sz="1200">
              <a:latin typeface="Times New Roman" charset="0"/>
            </a:endParaRPr>
          </a:p>
        </p:txBody>
      </p:sp>
      <p:sp>
        <p:nvSpPr>
          <p:cNvPr id="19458" name="Rectangle 2"/>
          <p:cNvSpPr>
            <a:spLocks noGrp="1" noRot="1" noChangeAspect="1" noChangeArrowheads="1" noTextEdit="1"/>
          </p:cNvSpPr>
          <p:nvPr>
            <p:ph type="sldImg"/>
          </p:nvPr>
        </p:nvSpPr>
        <p:spPr>
          <a:xfrm>
            <a:off x="1152525" y="693738"/>
            <a:ext cx="4554538" cy="3414712"/>
          </a:xfrm>
          <a:ln/>
        </p:spPr>
      </p:sp>
      <p:sp>
        <p:nvSpPr>
          <p:cNvPr id="19459" name="Rectangle 3"/>
          <p:cNvSpPr>
            <a:spLocks noGrp="1" noChangeArrowheads="1"/>
          </p:cNvSpPr>
          <p:nvPr>
            <p:ph type="body" idx="1"/>
          </p:nvPr>
        </p:nvSpPr>
        <p:spPr>
          <a:xfrm>
            <a:off x="912813" y="4341813"/>
            <a:ext cx="5030787"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defRPr/>
            </a:pPr>
            <a:endParaRPr lang="en-US" dirty="0"/>
          </a:p>
        </p:txBody>
      </p:sp>
      <p:sp>
        <p:nvSpPr>
          <p:cNvPr id="491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251720-58C7-BD41-93E8-4737871A4A60}" type="slidenum">
              <a:rPr lang="en-US" sz="1200">
                <a:latin typeface="Calibri" charset="0"/>
                <a:cs typeface="Arial" charset="0"/>
              </a:rPr>
              <a:pPr eaLnBrk="1" hangingPunct="1"/>
              <a:t>7</a:t>
            </a:fld>
            <a:endParaRPr lang="en-US" sz="1200">
              <a:latin typeface="Calibri"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ndParaRPr>
          </a:p>
        </p:txBody>
      </p:sp>
      <p:sp>
        <p:nvSpPr>
          <p:cNvPr id="512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60E81B-0C42-4845-817A-705A596637B3}" type="slidenum">
              <a:rPr lang="en-US" sz="1200">
                <a:latin typeface="Calibri" charset="0"/>
                <a:cs typeface="Arial" charset="0"/>
              </a:rPr>
              <a:pPr eaLnBrk="1" hangingPunct="1"/>
              <a:t>8</a:t>
            </a:fld>
            <a:endParaRPr lang="en-US" sz="1200">
              <a:latin typeface="Calibri"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B30829-6EEB-B24D-86EF-D42E4331C47D}" type="slidenum">
              <a:rPr lang="en-US" smtClean="0"/>
              <a:t>10</a:t>
            </a:fld>
            <a:endParaRPr lang="en-US"/>
          </a:p>
        </p:txBody>
      </p:sp>
    </p:spTree>
    <p:extLst>
      <p:ext uri="{BB962C8B-B14F-4D97-AF65-F5344CB8AC3E}">
        <p14:creationId xmlns:p14="http://schemas.microsoft.com/office/powerpoint/2010/main" val="3850302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116663-B372-3E48-9F73-B21AA219DBD6}" type="slidenum">
              <a:rPr lang="en-US" smtClean="0"/>
              <a:pPr/>
              <a:t>20</a:t>
            </a:fld>
            <a:endParaRPr lang="en-US"/>
          </a:p>
        </p:txBody>
      </p:sp>
    </p:spTree>
    <p:extLst>
      <p:ext uri="{BB962C8B-B14F-4D97-AF65-F5344CB8AC3E}">
        <p14:creationId xmlns:p14="http://schemas.microsoft.com/office/powerpoint/2010/main" val="3888048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79B30829-6EEB-B24D-86EF-D42E4331C47D}" type="slidenum">
              <a:rPr lang="en-US" smtClean="0"/>
              <a:t>24</a:t>
            </a:fld>
            <a:endParaRPr lang="en-US"/>
          </a:p>
        </p:txBody>
      </p:sp>
    </p:spTree>
    <p:extLst>
      <p:ext uri="{BB962C8B-B14F-4D97-AF65-F5344CB8AC3E}">
        <p14:creationId xmlns:p14="http://schemas.microsoft.com/office/powerpoint/2010/main" val="3230817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mn-cs"/>
              </a:rPr>
              <a:t>The causes of autism spectrum disorder (ASD) are complex and not entirely clear. Alterations in the mother's immune system during pregnancy, especially during key early periods of fetal neurodevelopment, may play a role. Choi </a:t>
            </a:r>
            <a:r>
              <a:rPr lang="en-US" sz="1200" i="1" kern="1200" dirty="0">
                <a:solidFill>
                  <a:schemeClr val="tx1"/>
                </a:solidFill>
                <a:effectLst/>
                <a:latin typeface="Arial" charset="0"/>
                <a:ea typeface="ＭＳ Ｐゴシック" charset="0"/>
                <a:cs typeface="+mn-cs"/>
              </a:rPr>
              <a:t>et al. </a:t>
            </a:r>
            <a:r>
              <a:rPr lang="en-US" sz="1200" kern="1200" dirty="0">
                <a:solidFill>
                  <a:schemeClr val="tx1"/>
                </a:solidFill>
                <a:effectLst/>
                <a:latin typeface="Arial" charset="0"/>
                <a:ea typeface="ＭＳ Ｐゴシック" charset="0"/>
                <a:cs typeface="+mn-cs"/>
              </a:rPr>
              <a:t>provided infectious or inflammatory stimuli to pregnant mice, which resulted in of spring exhibiting behaviors reminiscent of ASD (see the Perspective by Estes and McAllister). A subset of T helper cells that make the cytokine interleukin-17a in the mothers caused cortical defects and associated ASD behaviors in offspring. Therapeutic targeting of interleukin-17a during gestation reduced ASD symptoms in offspring. </a:t>
            </a:r>
            <a:endParaRPr lang="en-US" dirty="0"/>
          </a:p>
          <a:p>
            <a:endParaRPr lang="en-US" dirty="0"/>
          </a:p>
        </p:txBody>
      </p:sp>
      <p:sp>
        <p:nvSpPr>
          <p:cNvPr id="4" name="Slide Number Placeholder 3"/>
          <p:cNvSpPr>
            <a:spLocks noGrp="1"/>
          </p:cNvSpPr>
          <p:nvPr>
            <p:ph type="sldNum" sz="quarter" idx="10"/>
          </p:nvPr>
        </p:nvSpPr>
        <p:spPr/>
        <p:txBody>
          <a:bodyPr/>
          <a:lstStyle/>
          <a:p>
            <a:fld id="{69116663-B372-3E48-9F73-B21AA219DBD6}" type="slidenum">
              <a:rPr lang="en-US" smtClean="0"/>
              <a:pPr/>
              <a:t>45</a:t>
            </a:fld>
            <a:endParaRPr lang="en-US"/>
          </a:p>
        </p:txBody>
      </p:sp>
    </p:spTree>
    <p:extLst>
      <p:ext uri="{BB962C8B-B14F-4D97-AF65-F5344CB8AC3E}">
        <p14:creationId xmlns:p14="http://schemas.microsoft.com/office/powerpoint/2010/main" val="3443100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17B6F4C-E583-954B-960B-F65DB03CA967}" type="datetimeFigureOut">
              <a:rPr lang="en-US" smtClean="0"/>
              <a:t>10/29/20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DC971-510B-E94B-95C6-354F60A71D34}" type="slidenum">
              <a:rPr lang="en-US" smtClean="0"/>
              <a:t>‹#›</a:t>
            </a:fld>
            <a:endParaRPr lang="en-US"/>
          </a:p>
        </p:txBody>
      </p:sp>
    </p:spTree>
    <p:extLst>
      <p:ext uri="{BB962C8B-B14F-4D97-AF65-F5344CB8AC3E}">
        <p14:creationId xmlns:p14="http://schemas.microsoft.com/office/powerpoint/2010/main" val="3973567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17B6F4C-E583-954B-960B-F65DB03CA967}" type="datetimeFigureOut">
              <a:rPr lang="en-US" smtClean="0"/>
              <a:t>10/29/20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DC971-510B-E94B-95C6-354F60A71D34}" type="slidenum">
              <a:rPr lang="en-US" smtClean="0"/>
              <a:t>‹#›</a:t>
            </a:fld>
            <a:endParaRPr lang="en-US"/>
          </a:p>
        </p:txBody>
      </p:sp>
    </p:spTree>
    <p:extLst>
      <p:ext uri="{BB962C8B-B14F-4D97-AF65-F5344CB8AC3E}">
        <p14:creationId xmlns:p14="http://schemas.microsoft.com/office/powerpoint/2010/main" val="3925410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17B6F4C-E583-954B-960B-F65DB03CA967}" type="datetimeFigureOut">
              <a:rPr lang="en-US" smtClean="0"/>
              <a:t>10/29/20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DC971-510B-E94B-95C6-354F60A71D34}" type="slidenum">
              <a:rPr lang="en-US" smtClean="0"/>
              <a:t>‹#›</a:t>
            </a:fld>
            <a:endParaRPr lang="en-US"/>
          </a:p>
        </p:txBody>
      </p:sp>
    </p:spTree>
    <p:extLst>
      <p:ext uri="{BB962C8B-B14F-4D97-AF65-F5344CB8AC3E}">
        <p14:creationId xmlns:p14="http://schemas.microsoft.com/office/powerpoint/2010/main" val="792687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17B6F4C-E583-954B-960B-F65DB03CA967}" type="datetimeFigureOut">
              <a:rPr lang="en-US" smtClean="0"/>
              <a:t>10/29/20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DC971-510B-E94B-95C6-354F60A71D34}" type="slidenum">
              <a:rPr lang="en-US" smtClean="0"/>
              <a:t>‹#›</a:t>
            </a:fld>
            <a:endParaRPr lang="en-US"/>
          </a:p>
        </p:txBody>
      </p:sp>
    </p:spTree>
    <p:extLst>
      <p:ext uri="{BB962C8B-B14F-4D97-AF65-F5344CB8AC3E}">
        <p14:creationId xmlns:p14="http://schemas.microsoft.com/office/powerpoint/2010/main" val="1422818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17B6F4C-E583-954B-960B-F65DB03CA967}" type="datetimeFigureOut">
              <a:rPr lang="en-US" smtClean="0"/>
              <a:t>10/29/20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DC971-510B-E94B-95C6-354F60A71D34}" type="slidenum">
              <a:rPr lang="en-US" smtClean="0"/>
              <a:t>‹#›</a:t>
            </a:fld>
            <a:endParaRPr lang="en-US"/>
          </a:p>
        </p:txBody>
      </p:sp>
    </p:spTree>
    <p:extLst>
      <p:ext uri="{BB962C8B-B14F-4D97-AF65-F5344CB8AC3E}">
        <p14:creationId xmlns:p14="http://schemas.microsoft.com/office/powerpoint/2010/main" val="1382646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17B6F4C-E583-954B-960B-F65DB03CA967}" type="datetimeFigureOut">
              <a:rPr lang="en-US" smtClean="0"/>
              <a:t>10/29/20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DC971-510B-E94B-95C6-354F60A71D34}" type="slidenum">
              <a:rPr lang="en-US" smtClean="0"/>
              <a:t>‹#›</a:t>
            </a:fld>
            <a:endParaRPr lang="en-US"/>
          </a:p>
        </p:txBody>
      </p:sp>
    </p:spTree>
    <p:extLst>
      <p:ext uri="{BB962C8B-B14F-4D97-AF65-F5344CB8AC3E}">
        <p14:creationId xmlns:p14="http://schemas.microsoft.com/office/powerpoint/2010/main" val="1897840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17B6F4C-E583-954B-960B-F65DB03CA967}" type="datetimeFigureOut">
              <a:rPr lang="en-US" smtClean="0"/>
              <a:t>10/29/20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1DC971-510B-E94B-95C6-354F60A71D34}" type="slidenum">
              <a:rPr lang="en-US" smtClean="0"/>
              <a:t>‹#›</a:t>
            </a:fld>
            <a:endParaRPr lang="en-US"/>
          </a:p>
        </p:txBody>
      </p:sp>
    </p:spTree>
    <p:extLst>
      <p:ext uri="{BB962C8B-B14F-4D97-AF65-F5344CB8AC3E}">
        <p14:creationId xmlns:p14="http://schemas.microsoft.com/office/powerpoint/2010/main" val="2767645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17B6F4C-E583-954B-960B-F65DB03CA967}" type="datetimeFigureOut">
              <a:rPr lang="en-US" smtClean="0"/>
              <a:t>10/29/20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1DC971-510B-E94B-95C6-354F60A71D34}" type="slidenum">
              <a:rPr lang="en-US" smtClean="0"/>
              <a:t>‹#›</a:t>
            </a:fld>
            <a:endParaRPr lang="en-US"/>
          </a:p>
        </p:txBody>
      </p:sp>
    </p:spTree>
    <p:extLst>
      <p:ext uri="{BB962C8B-B14F-4D97-AF65-F5344CB8AC3E}">
        <p14:creationId xmlns:p14="http://schemas.microsoft.com/office/powerpoint/2010/main" val="2762955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7B6F4C-E583-954B-960B-F65DB03CA967}" type="datetimeFigureOut">
              <a:rPr lang="en-US" smtClean="0"/>
              <a:t>10/29/20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1DC971-510B-E94B-95C6-354F60A71D34}" type="slidenum">
              <a:rPr lang="en-US" smtClean="0"/>
              <a:t>‹#›</a:t>
            </a:fld>
            <a:endParaRPr lang="en-US"/>
          </a:p>
        </p:txBody>
      </p:sp>
    </p:spTree>
    <p:extLst>
      <p:ext uri="{BB962C8B-B14F-4D97-AF65-F5344CB8AC3E}">
        <p14:creationId xmlns:p14="http://schemas.microsoft.com/office/powerpoint/2010/main" val="30161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17B6F4C-E583-954B-960B-F65DB03CA967}" type="datetimeFigureOut">
              <a:rPr lang="en-US" smtClean="0"/>
              <a:t>10/29/20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DC971-510B-E94B-95C6-354F60A71D34}" type="slidenum">
              <a:rPr lang="en-US" smtClean="0"/>
              <a:t>‹#›</a:t>
            </a:fld>
            <a:endParaRPr lang="en-US"/>
          </a:p>
        </p:txBody>
      </p:sp>
    </p:spTree>
    <p:extLst>
      <p:ext uri="{BB962C8B-B14F-4D97-AF65-F5344CB8AC3E}">
        <p14:creationId xmlns:p14="http://schemas.microsoft.com/office/powerpoint/2010/main" val="650385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17B6F4C-E583-954B-960B-F65DB03CA967}" type="datetimeFigureOut">
              <a:rPr lang="en-US" smtClean="0"/>
              <a:t>10/29/20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DC971-510B-E94B-95C6-354F60A71D34}" type="slidenum">
              <a:rPr lang="en-US" smtClean="0"/>
              <a:t>‹#›</a:t>
            </a:fld>
            <a:endParaRPr lang="en-US"/>
          </a:p>
        </p:txBody>
      </p:sp>
    </p:spTree>
    <p:extLst>
      <p:ext uri="{BB962C8B-B14F-4D97-AF65-F5344CB8AC3E}">
        <p14:creationId xmlns:p14="http://schemas.microsoft.com/office/powerpoint/2010/main" val="679273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7B6F4C-E583-954B-960B-F65DB03CA967}" type="datetimeFigureOut">
              <a:rPr lang="en-US" smtClean="0"/>
              <a:t>10/29/20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1DC971-510B-E94B-95C6-354F60A71D34}" type="slidenum">
              <a:rPr lang="en-US" smtClean="0"/>
              <a:t>‹#›</a:t>
            </a:fld>
            <a:endParaRPr lang="en-US"/>
          </a:p>
        </p:txBody>
      </p:sp>
    </p:spTree>
    <p:extLst>
      <p:ext uri="{BB962C8B-B14F-4D97-AF65-F5344CB8AC3E}">
        <p14:creationId xmlns:p14="http://schemas.microsoft.com/office/powerpoint/2010/main" val="2417364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utorheumatology.co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chart" Target="../charts/chart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chart" Target="../charts/chart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chart" Target="../charts/chart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chart" Target="../charts/chart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chart" Target="../charts/chart11.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chart" Target="../charts/chart1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5.emf"/><Relationship Id="rId7" Type="http://schemas.openxmlformats.org/officeDocument/2006/relationships/hyperlink" Target="http://www.hefce.ac.uk/" TargetMode="External"/><Relationship Id="rId12" Type="http://schemas.openxmlformats.org/officeDocument/2006/relationships/hyperlink" Target="http://www.gsrt.gr/default.asp?V_ITEM_ID=15" TargetMode="External"/><Relationship Id="rId17" Type="http://schemas.openxmlformats.org/officeDocument/2006/relationships/image" Target="../media/image14.tiff"/><Relationship Id="rId2" Type="http://schemas.openxmlformats.org/officeDocument/2006/relationships/slideLayout" Target="../slideLayouts/slideLayout2.xml"/><Relationship Id="rId16" Type="http://schemas.openxmlformats.org/officeDocument/2006/relationships/image" Target="../media/image13.tiff"/><Relationship Id="rId1" Type="http://schemas.openxmlformats.org/officeDocument/2006/relationships/vmlDrawing" Target="../drawings/vmlDrawing1.vml"/><Relationship Id="rId6" Type="http://schemas.openxmlformats.org/officeDocument/2006/relationships/image" Target="../media/image6.emf"/><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2.jpeg"/><Relationship Id="rId10" Type="http://schemas.openxmlformats.org/officeDocument/2006/relationships/image" Target="../media/image8.png"/><Relationship Id="rId4" Type="http://schemas.openxmlformats.org/officeDocument/2006/relationships/oleObject" Target="../embeddings/oleObject1.bin"/><Relationship Id="rId9" Type="http://schemas.openxmlformats.org/officeDocument/2006/relationships/hyperlink" Target="http://www.action.org.uk/" TargetMode="External"/><Relationship Id="rId1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5"/>
          <p:cNvSpPr txBox="1">
            <a:spLocks noChangeArrowheads="1"/>
          </p:cNvSpPr>
          <p:nvPr/>
        </p:nvSpPr>
        <p:spPr bwMode="auto">
          <a:xfrm>
            <a:off x="2480438" y="2117726"/>
            <a:ext cx="384592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Comic Sans MS" charset="0"/>
                <a:ea typeface="ＭＳ Ｐゴシック" charset="0"/>
                <a:cs typeface="ＭＳ Ｐゴシック" charset="0"/>
              </a:defRPr>
            </a:lvl1pPr>
            <a:lvl2pPr marL="742950" indent="-285750" eaLnBrk="0" hangingPunct="0">
              <a:defRPr sz="3200">
                <a:solidFill>
                  <a:schemeClr val="tx1"/>
                </a:solidFill>
                <a:latin typeface="Comic Sans MS" charset="0"/>
                <a:ea typeface="ＭＳ Ｐゴシック" charset="0"/>
              </a:defRPr>
            </a:lvl2pPr>
            <a:lvl3pPr marL="1143000" indent="-228600" eaLnBrk="0" hangingPunct="0">
              <a:defRPr sz="3200">
                <a:solidFill>
                  <a:schemeClr val="tx1"/>
                </a:solidFill>
                <a:latin typeface="Comic Sans MS" charset="0"/>
                <a:ea typeface="ＭＳ Ｐゴシック" charset="0"/>
              </a:defRPr>
            </a:lvl3pPr>
            <a:lvl4pPr marL="1600200" indent="-228600" eaLnBrk="0" hangingPunct="0">
              <a:defRPr sz="3200">
                <a:solidFill>
                  <a:schemeClr val="tx1"/>
                </a:solidFill>
                <a:latin typeface="Comic Sans MS" charset="0"/>
                <a:ea typeface="ＭＳ Ｐゴシック" charset="0"/>
              </a:defRPr>
            </a:lvl4pPr>
            <a:lvl5pPr marL="2057400" indent="-228600" eaLnBrk="0" hangingPunct="0">
              <a:defRPr sz="32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0"/>
              </a:defRPr>
            </a:lvl9pPr>
          </a:lstStyle>
          <a:p>
            <a:pPr eaLnBrk="1" hangingPunct="1"/>
            <a:r>
              <a:rPr lang="el-GR" sz="1200" b="1" dirty="0">
                <a:effectLst/>
              </a:rPr>
              <a:t>Δημήτριος Π. </a:t>
            </a:r>
            <a:r>
              <a:rPr lang="el-GR" sz="1200" b="1" dirty="0" err="1">
                <a:effectLst/>
              </a:rPr>
              <a:t>Μπόγδανος</a:t>
            </a:r>
            <a:r>
              <a:rPr lang="en-GB" sz="1200" b="1" dirty="0">
                <a:effectLst/>
              </a:rPr>
              <a:t>, MBA, MD, PhD</a:t>
            </a:r>
          </a:p>
          <a:p>
            <a:pPr eaLnBrk="1" hangingPunct="1"/>
            <a:endParaRPr lang="en-GB" sz="1200" b="1" dirty="0">
              <a:effectLst/>
            </a:endParaRPr>
          </a:p>
          <a:p>
            <a:pPr eaLnBrk="1" hangingPunct="1"/>
            <a:r>
              <a:rPr lang="en-GB" sz="1200" b="1" dirty="0">
                <a:effectLst/>
                <a:hlinkClick r:id="rId3"/>
              </a:rPr>
              <a:t>www.autorheumatology.com</a:t>
            </a:r>
            <a:endParaRPr lang="en-GB" sz="1200" b="1" dirty="0">
              <a:effectLst/>
            </a:endParaRPr>
          </a:p>
          <a:p>
            <a:pPr eaLnBrk="1" hangingPunct="1"/>
            <a:endParaRPr lang="en-GB" sz="1200" b="1" dirty="0">
              <a:effectLst/>
            </a:endParaRPr>
          </a:p>
          <a:p>
            <a:pPr eaLnBrk="1" hangingPunct="1"/>
            <a:r>
              <a:rPr lang="el-GR" sz="1200" b="1" dirty="0" err="1"/>
              <a:t>Καθηγητ</a:t>
            </a:r>
            <a:r>
              <a:rPr lang="en-GB" sz="1200" b="1" dirty="0" err="1"/>
              <a:t>ή</a:t>
            </a:r>
            <a:r>
              <a:rPr lang="el-GR" sz="1200" b="1" dirty="0"/>
              <a:t>ς Παθολογίας και </a:t>
            </a:r>
            <a:r>
              <a:rPr lang="el-GR" sz="1200" b="1" dirty="0" err="1"/>
              <a:t>Αυτοάνοσων</a:t>
            </a:r>
            <a:r>
              <a:rPr lang="el-GR" sz="1200" b="1" dirty="0"/>
              <a:t> Νοσημάτων,</a:t>
            </a:r>
          </a:p>
          <a:p>
            <a:pPr eaLnBrk="1" hangingPunct="1"/>
            <a:r>
              <a:rPr lang="el-GR" sz="1200" b="1" dirty="0">
                <a:effectLst/>
              </a:rPr>
              <a:t>Ιατρική Σχολή Πανεπιστημ</a:t>
            </a:r>
            <a:r>
              <a:rPr lang="el-GR" sz="1200" b="1" dirty="0"/>
              <a:t>ίου Θεσσαλίας</a:t>
            </a:r>
            <a:endParaRPr lang="en-GB" sz="1200" b="1" dirty="0">
              <a:effectLst/>
            </a:endParaRPr>
          </a:p>
        </p:txBody>
      </p:sp>
      <p:sp>
        <p:nvSpPr>
          <p:cNvPr id="15362" name="Text Box 7"/>
          <p:cNvSpPr txBox="1">
            <a:spLocks noChangeArrowheads="1"/>
          </p:cNvSpPr>
          <p:nvPr/>
        </p:nvSpPr>
        <p:spPr bwMode="auto">
          <a:xfrm>
            <a:off x="2488308" y="3535304"/>
            <a:ext cx="4534264" cy="529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Comic Sans MS" charset="0"/>
                <a:ea typeface="ＭＳ Ｐゴシック" charset="0"/>
                <a:cs typeface="ＭＳ Ｐゴシック" charset="0"/>
              </a:defRPr>
            </a:lvl1pPr>
            <a:lvl2pPr marL="742950" indent="-285750" eaLnBrk="0" hangingPunct="0">
              <a:defRPr sz="3200">
                <a:solidFill>
                  <a:schemeClr val="tx1"/>
                </a:solidFill>
                <a:latin typeface="Comic Sans MS" charset="0"/>
                <a:ea typeface="ＭＳ Ｐゴシック" charset="0"/>
              </a:defRPr>
            </a:lvl2pPr>
            <a:lvl3pPr marL="1143000" indent="-228600" eaLnBrk="0" hangingPunct="0">
              <a:defRPr sz="3200">
                <a:solidFill>
                  <a:schemeClr val="tx1"/>
                </a:solidFill>
                <a:latin typeface="Comic Sans MS" charset="0"/>
                <a:ea typeface="ＭＳ Ｐゴシック" charset="0"/>
              </a:defRPr>
            </a:lvl3pPr>
            <a:lvl4pPr marL="1600200" indent="-228600" eaLnBrk="0" hangingPunct="0">
              <a:defRPr sz="3200">
                <a:solidFill>
                  <a:schemeClr val="tx1"/>
                </a:solidFill>
                <a:latin typeface="Comic Sans MS" charset="0"/>
                <a:ea typeface="ＭＳ Ｐゴシック" charset="0"/>
              </a:defRPr>
            </a:lvl4pPr>
            <a:lvl5pPr marL="2057400" indent="-228600" eaLnBrk="0" hangingPunct="0">
              <a:defRPr sz="32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0"/>
              </a:defRPr>
            </a:lvl9pPr>
          </a:lstStyle>
          <a:p>
            <a:pPr eaLnBrk="1" hangingPunct="1">
              <a:lnSpc>
                <a:spcPct val="120000"/>
              </a:lnSpc>
            </a:pPr>
            <a:r>
              <a:rPr lang="el-GR" sz="1200" b="1" dirty="0">
                <a:cs typeface="Times New Roman" charset="0"/>
              </a:rPr>
              <a:t>Διευθυντής, Κλινική Ρευματολογίας και κλινικής Ανοσολογίας</a:t>
            </a:r>
          </a:p>
          <a:p>
            <a:pPr eaLnBrk="1" hangingPunct="1">
              <a:lnSpc>
                <a:spcPct val="120000"/>
              </a:lnSpc>
            </a:pPr>
            <a:r>
              <a:rPr lang="el-GR" sz="1200" b="1" dirty="0" err="1">
                <a:effectLst/>
                <a:cs typeface="Times New Roman" charset="0"/>
              </a:rPr>
              <a:t>Πανεπιστημιακ</a:t>
            </a:r>
            <a:r>
              <a:rPr lang="en-GB" sz="1200" b="1" dirty="0" err="1">
                <a:effectLst/>
                <a:cs typeface="Times New Roman" charset="0"/>
              </a:rPr>
              <a:t>ό</a:t>
            </a:r>
            <a:r>
              <a:rPr lang="el-GR" sz="1200" b="1" dirty="0">
                <a:effectLst/>
                <a:cs typeface="Times New Roman" charset="0"/>
              </a:rPr>
              <a:t> Γενικό Νοσοκομείο Λάρισας</a:t>
            </a:r>
            <a:endParaRPr lang="en-GB" sz="1200" b="1" dirty="0">
              <a:effectLst/>
              <a:cs typeface="Times New Roman" charset="0"/>
            </a:endParaRPr>
          </a:p>
        </p:txBody>
      </p:sp>
      <p:sp>
        <p:nvSpPr>
          <p:cNvPr id="8" name="Text Box 9"/>
          <p:cNvSpPr txBox="1">
            <a:spLocks noChangeArrowheads="1"/>
          </p:cNvSpPr>
          <p:nvPr/>
        </p:nvSpPr>
        <p:spPr bwMode="auto">
          <a:xfrm>
            <a:off x="150813" y="782378"/>
            <a:ext cx="8845550" cy="1077218"/>
          </a:xfrm>
          <a:prstGeom prst="rect">
            <a:avLst/>
          </a:prstGeom>
          <a:noFill/>
          <a:ln w="9525">
            <a:noFill/>
            <a:miter lim="800000"/>
            <a:headEnd/>
            <a:tailEnd/>
          </a:ln>
        </p:spPr>
        <p:txBody>
          <a:bodyPr wrap="square">
            <a:spAutoFit/>
          </a:bodyPr>
          <a:lstStyle/>
          <a:p>
            <a:pPr algn="ctr">
              <a:defRPr/>
            </a:pPr>
            <a:r>
              <a:rPr lang="el-GR" sz="2000" b="1" dirty="0">
                <a:latin typeface="Comic Sans MS"/>
                <a:cs typeface="Comic Sans MS"/>
              </a:rPr>
              <a:t>Η διατροφή στην αυτοανοσία: </a:t>
            </a:r>
          </a:p>
          <a:p>
            <a:pPr algn="ctr">
              <a:defRPr/>
            </a:pPr>
            <a:r>
              <a:rPr lang="el-GR" sz="2000" b="1" dirty="0">
                <a:latin typeface="Comic Sans MS"/>
                <a:cs typeface="Comic Sans MS"/>
              </a:rPr>
              <a:t>δεδομένα από το εργαστήριο με εφαρμογή στην κλινική πράξη </a:t>
            </a:r>
          </a:p>
          <a:p>
            <a:pPr algn="ctr">
              <a:defRPr/>
            </a:pPr>
            <a:r>
              <a:rPr lang="el-GR" sz="2400" b="1" dirty="0">
                <a:latin typeface="Comic Sans MS" pitchFamily="66" charset="0"/>
              </a:rPr>
              <a:t> </a:t>
            </a:r>
            <a:endParaRPr lang="en-GB" sz="2400" b="1" dirty="0">
              <a:latin typeface="Comic Sans MS" pitchFamily="66" charset="0"/>
            </a:endParaRPr>
          </a:p>
        </p:txBody>
      </p:sp>
      <p:pic>
        <p:nvPicPr>
          <p:cNvPr id="1536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 name="Straight Connector 8"/>
          <p:cNvCxnSpPr/>
          <p:nvPr/>
        </p:nvCxnSpPr>
        <p:spPr>
          <a:xfrm flipV="1">
            <a:off x="342900" y="403225"/>
            <a:ext cx="8264525" cy="20638"/>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887538" y="100013"/>
            <a:ext cx="4327525" cy="277812"/>
          </a:xfrm>
          <a:prstGeom prst="rect">
            <a:avLst/>
          </a:prstGeom>
          <a:noFill/>
        </p:spPr>
        <p:txBody>
          <a:bodyPr wrap="none">
            <a:spAutoFit/>
          </a:bodyPr>
          <a:lstStyle/>
          <a:p>
            <a:pPr>
              <a:defRPr/>
            </a:pPr>
            <a:r>
              <a:rPr lang="en-GB" sz="1200" dirty="0">
                <a:solidFill>
                  <a:srgbClr val="000090"/>
                </a:solidFill>
                <a:cs typeface="+mn-cs"/>
              </a:rPr>
              <a:t>DEPARTMENT OF RHEUMATOLOGY AND CLINICAL IMMUNOLOGY</a:t>
            </a:r>
            <a:r>
              <a:rPr lang="el-GR" sz="1200" dirty="0">
                <a:solidFill>
                  <a:srgbClr val="000090"/>
                </a:solidFill>
                <a:cs typeface="+mn-cs"/>
              </a:rPr>
              <a:t> </a:t>
            </a:r>
            <a:endParaRPr lang="en-US" sz="1200" dirty="0">
              <a:solidFill>
                <a:srgbClr val="000090"/>
              </a:solidFill>
              <a:cs typeface="+mn-cs"/>
            </a:endParaRPr>
          </a:p>
        </p:txBody>
      </p:sp>
      <p:pic>
        <p:nvPicPr>
          <p:cNvPr id="3" name="Picture 2"/>
          <p:cNvPicPr>
            <a:picLocks noChangeAspect="1"/>
          </p:cNvPicPr>
          <p:nvPr/>
        </p:nvPicPr>
        <p:blipFill>
          <a:blip r:embed="rId5"/>
          <a:stretch>
            <a:fillRect/>
          </a:stretch>
        </p:blipFill>
        <p:spPr>
          <a:xfrm>
            <a:off x="717825" y="4317377"/>
            <a:ext cx="7553739" cy="2249111"/>
          </a:xfrm>
          <a:prstGeom prst="rect">
            <a:avLst/>
          </a:prstGeom>
        </p:spPr>
      </p:pic>
    </p:spTree>
    <p:extLst>
      <p:ext uri="{BB962C8B-B14F-4D97-AF65-F5344CB8AC3E}">
        <p14:creationId xmlns:p14="http://schemas.microsoft.com/office/powerpoint/2010/main" val="342261103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1" name="Group 181"/>
          <p:cNvGrpSpPr>
            <a:grpSpLocks/>
          </p:cNvGrpSpPr>
          <p:nvPr/>
        </p:nvGrpSpPr>
        <p:grpSpPr bwMode="auto">
          <a:xfrm>
            <a:off x="5357813" y="5168141"/>
            <a:ext cx="571500" cy="500062"/>
            <a:chOff x="3753378" y="4469052"/>
            <a:chExt cx="1129220" cy="1095415"/>
          </a:xfrm>
        </p:grpSpPr>
        <p:sp>
          <p:nvSpPr>
            <p:cNvPr id="177" name="Freeform 176"/>
            <p:cNvSpPr>
              <a:spLocks/>
            </p:cNvSpPr>
            <p:nvPr/>
          </p:nvSpPr>
          <p:spPr bwMode="auto">
            <a:xfrm rot="252259">
              <a:off x="3753378" y="4469052"/>
              <a:ext cx="1129220" cy="1095415"/>
            </a:xfrm>
            <a:custGeom>
              <a:avLst/>
              <a:gdLst/>
              <a:ahLst/>
              <a:cxnLst>
                <a:cxn ang="0">
                  <a:pos x="270" y="298"/>
                </a:cxn>
                <a:cxn ang="0">
                  <a:pos x="322" y="213"/>
                </a:cxn>
                <a:cxn ang="0">
                  <a:pos x="301" y="101"/>
                </a:cxn>
                <a:cxn ang="0">
                  <a:pos x="239" y="28"/>
                </a:cxn>
                <a:cxn ang="0">
                  <a:pos x="91" y="18"/>
                </a:cxn>
                <a:cxn ang="0">
                  <a:pos x="9" y="134"/>
                </a:cxn>
                <a:cxn ang="0">
                  <a:pos x="36" y="267"/>
                </a:cxn>
                <a:cxn ang="0">
                  <a:pos x="148" y="327"/>
                </a:cxn>
                <a:cxn ang="0">
                  <a:pos x="270" y="298"/>
                </a:cxn>
              </a:cxnLst>
              <a:rect l="0" t="0" r="r" b="b"/>
              <a:pathLst>
                <a:path w="327" h="332">
                  <a:moveTo>
                    <a:pt x="270" y="298"/>
                  </a:moveTo>
                  <a:cubicBezTo>
                    <a:pt x="298" y="279"/>
                    <a:pt x="317" y="246"/>
                    <a:pt x="322" y="213"/>
                  </a:cubicBezTo>
                  <a:cubicBezTo>
                    <a:pt x="327" y="180"/>
                    <a:pt x="315" y="132"/>
                    <a:pt x="301" y="101"/>
                  </a:cubicBezTo>
                  <a:cubicBezTo>
                    <a:pt x="287" y="70"/>
                    <a:pt x="274" y="42"/>
                    <a:pt x="239" y="28"/>
                  </a:cubicBezTo>
                  <a:cubicBezTo>
                    <a:pt x="204" y="14"/>
                    <a:pt x="129" y="0"/>
                    <a:pt x="91" y="18"/>
                  </a:cubicBezTo>
                  <a:cubicBezTo>
                    <a:pt x="53" y="36"/>
                    <a:pt x="19" y="93"/>
                    <a:pt x="9" y="134"/>
                  </a:cubicBezTo>
                  <a:cubicBezTo>
                    <a:pt x="0" y="176"/>
                    <a:pt x="13" y="235"/>
                    <a:pt x="36" y="267"/>
                  </a:cubicBezTo>
                  <a:cubicBezTo>
                    <a:pt x="59" y="299"/>
                    <a:pt x="109" y="322"/>
                    <a:pt x="148" y="327"/>
                  </a:cubicBezTo>
                  <a:cubicBezTo>
                    <a:pt x="187" y="332"/>
                    <a:pt x="245" y="304"/>
                    <a:pt x="270" y="298"/>
                  </a:cubicBezTo>
                  <a:close/>
                </a:path>
              </a:pathLst>
            </a:custGeom>
            <a:solidFill>
              <a:srgbClr val="0070C0">
                <a:alpha val="62000"/>
              </a:srgbClr>
            </a:solidFill>
            <a:ln w="22225" cmpd="sng">
              <a:solidFill>
                <a:srgbClr val="002060"/>
              </a:solidFill>
              <a:round/>
              <a:headEnd/>
              <a:tailEnd/>
            </a:ln>
            <a:effectLst>
              <a:outerShdw blurRad="355600" dist="50800" dir="5400000" algn="ctr" rotWithShape="0">
                <a:schemeClr val="tx1"/>
              </a:outerShdw>
            </a:effectLst>
          </p:spPr>
          <p:txBody>
            <a:bodyP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dirty="0"/>
            </a:p>
          </p:txBody>
        </p:sp>
        <p:sp>
          <p:nvSpPr>
            <p:cNvPr id="178" name="Έλλειψη 8"/>
            <p:cNvSpPr/>
            <p:nvPr/>
          </p:nvSpPr>
          <p:spPr bwMode="auto">
            <a:xfrm>
              <a:off x="3929034" y="4642928"/>
              <a:ext cx="868871" cy="747664"/>
            </a:xfrm>
            <a:prstGeom prst="ellipse">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l-G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l-GR" b="1" dirty="0">
                <a:solidFill>
                  <a:schemeClr val="tx1"/>
                </a:solidFill>
              </a:endParaRPr>
            </a:p>
          </p:txBody>
        </p:sp>
      </p:grpSp>
      <p:grpSp>
        <p:nvGrpSpPr>
          <p:cNvPr id="4" name="Group 9"/>
          <p:cNvGrpSpPr>
            <a:grpSpLocks noChangeAspect="1"/>
          </p:cNvGrpSpPr>
          <p:nvPr/>
        </p:nvGrpSpPr>
        <p:grpSpPr bwMode="auto">
          <a:xfrm rot="6861200">
            <a:off x="6138336" y="3687074"/>
            <a:ext cx="1034177" cy="1183795"/>
            <a:chOff x="1728" y="720"/>
            <a:chExt cx="2516" cy="2880"/>
          </a:xfrm>
          <a:effectLst>
            <a:outerShdw blurRad="914400" dist="50800" dir="5400000" algn="ctr" rotWithShape="0">
              <a:srgbClr val="000000">
                <a:alpha val="43137"/>
              </a:srgbClr>
            </a:outerShdw>
          </a:effectLst>
        </p:grpSpPr>
        <p:sp>
          <p:nvSpPr>
            <p:cNvPr id="180" name="Freeform 4"/>
            <p:cNvSpPr>
              <a:spLocks noChangeAspect="1"/>
            </p:cNvSpPr>
            <p:nvPr/>
          </p:nvSpPr>
          <p:spPr bwMode="auto">
            <a:xfrm>
              <a:off x="1728" y="720"/>
              <a:ext cx="2516" cy="2880"/>
            </a:xfrm>
            <a:custGeom>
              <a:avLst/>
              <a:gdLst/>
              <a:ahLst/>
              <a:cxnLst>
                <a:cxn ang="0">
                  <a:pos x="280" y="463"/>
                </a:cxn>
                <a:cxn ang="0">
                  <a:pos x="300" y="606"/>
                </a:cxn>
                <a:cxn ang="0">
                  <a:pos x="329" y="596"/>
                </a:cxn>
                <a:cxn ang="0">
                  <a:pos x="323" y="466"/>
                </a:cxn>
                <a:cxn ang="0">
                  <a:pos x="368" y="424"/>
                </a:cxn>
                <a:cxn ang="0">
                  <a:pos x="465" y="476"/>
                </a:cxn>
                <a:cxn ang="0">
                  <a:pos x="496" y="475"/>
                </a:cxn>
                <a:cxn ang="0">
                  <a:pos x="378" y="390"/>
                </a:cxn>
                <a:cxn ang="0">
                  <a:pos x="378" y="322"/>
                </a:cxn>
                <a:cxn ang="0">
                  <a:pos x="512" y="269"/>
                </a:cxn>
                <a:cxn ang="0">
                  <a:pos x="549" y="241"/>
                </a:cxn>
                <a:cxn ang="0">
                  <a:pos x="375" y="289"/>
                </a:cxn>
                <a:cxn ang="0">
                  <a:pos x="295" y="281"/>
                </a:cxn>
                <a:cxn ang="0">
                  <a:pos x="297" y="150"/>
                </a:cxn>
                <a:cxn ang="0">
                  <a:pos x="266" y="152"/>
                </a:cxn>
                <a:cxn ang="0">
                  <a:pos x="251" y="300"/>
                </a:cxn>
                <a:cxn ang="0">
                  <a:pos x="186" y="314"/>
                </a:cxn>
                <a:cxn ang="0">
                  <a:pos x="87" y="230"/>
                </a:cxn>
                <a:cxn ang="0">
                  <a:pos x="42" y="201"/>
                </a:cxn>
                <a:cxn ang="0">
                  <a:pos x="183" y="347"/>
                </a:cxn>
                <a:cxn ang="0">
                  <a:pos x="218" y="401"/>
                </a:cxn>
                <a:cxn ang="0">
                  <a:pos x="101" y="456"/>
                </a:cxn>
                <a:cxn ang="0">
                  <a:pos x="125" y="474"/>
                </a:cxn>
                <a:cxn ang="0">
                  <a:pos x="230" y="435"/>
                </a:cxn>
                <a:cxn ang="0">
                  <a:pos x="280" y="463"/>
                </a:cxn>
              </a:cxnLst>
              <a:rect l="0" t="0" r="r" b="b"/>
              <a:pathLst>
                <a:path w="647" h="740">
                  <a:moveTo>
                    <a:pt x="280" y="463"/>
                  </a:moveTo>
                  <a:cubicBezTo>
                    <a:pt x="280" y="494"/>
                    <a:pt x="277" y="522"/>
                    <a:pt x="300" y="606"/>
                  </a:cubicBezTo>
                  <a:cubicBezTo>
                    <a:pt x="319" y="675"/>
                    <a:pt x="375" y="740"/>
                    <a:pt x="329" y="596"/>
                  </a:cubicBezTo>
                  <a:cubicBezTo>
                    <a:pt x="311" y="539"/>
                    <a:pt x="315" y="514"/>
                    <a:pt x="323" y="466"/>
                  </a:cubicBezTo>
                  <a:cubicBezTo>
                    <a:pt x="329" y="430"/>
                    <a:pt x="350" y="417"/>
                    <a:pt x="368" y="424"/>
                  </a:cubicBezTo>
                  <a:cubicBezTo>
                    <a:pt x="414" y="445"/>
                    <a:pt x="435" y="449"/>
                    <a:pt x="465" y="476"/>
                  </a:cubicBezTo>
                  <a:cubicBezTo>
                    <a:pt x="520" y="522"/>
                    <a:pt x="526" y="514"/>
                    <a:pt x="496" y="475"/>
                  </a:cubicBezTo>
                  <a:cubicBezTo>
                    <a:pt x="467" y="435"/>
                    <a:pt x="404" y="398"/>
                    <a:pt x="378" y="390"/>
                  </a:cubicBezTo>
                  <a:cubicBezTo>
                    <a:pt x="349" y="381"/>
                    <a:pt x="321" y="348"/>
                    <a:pt x="378" y="322"/>
                  </a:cubicBezTo>
                  <a:cubicBezTo>
                    <a:pt x="436" y="296"/>
                    <a:pt x="441" y="282"/>
                    <a:pt x="512" y="269"/>
                  </a:cubicBezTo>
                  <a:cubicBezTo>
                    <a:pt x="622" y="249"/>
                    <a:pt x="647" y="236"/>
                    <a:pt x="549" y="241"/>
                  </a:cubicBezTo>
                  <a:cubicBezTo>
                    <a:pt x="499" y="244"/>
                    <a:pt x="446" y="245"/>
                    <a:pt x="375" y="289"/>
                  </a:cubicBezTo>
                  <a:cubicBezTo>
                    <a:pt x="348" y="306"/>
                    <a:pt x="302" y="316"/>
                    <a:pt x="295" y="281"/>
                  </a:cubicBezTo>
                  <a:cubicBezTo>
                    <a:pt x="286" y="233"/>
                    <a:pt x="283" y="202"/>
                    <a:pt x="297" y="150"/>
                  </a:cubicBezTo>
                  <a:cubicBezTo>
                    <a:pt x="330" y="30"/>
                    <a:pt x="324" y="0"/>
                    <a:pt x="266" y="152"/>
                  </a:cubicBezTo>
                  <a:cubicBezTo>
                    <a:pt x="246" y="204"/>
                    <a:pt x="250" y="265"/>
                    <a:pt x="251" y="300"/>
                  </a:cubicBezTo>
                  <a:cubicBezTo>
                    <a:pt x="253" y="348"/>
                    <a:pt x="215" y="336"/>
                    <a:pt x="186" y="314"/>
                  </a:cubicBezTo>
                  <a:cubicBezTo>
                    <a:pt x="156" y="292"/>
                    <a:pt x="119" y="264"/>
                    <a:pt x="87" y="230"/>
                  </a:cubicBezTo>
                  <a:cubicBezTo>
                    <a:pt x="56" y="198"/>
                    <a:pt x="20" y="148"/>
                    <a:pt x="42" y="201"/>
                  </a:cubicBezTo>
                  <a:cubicBezTo>
                    <a:pt x="71" y="272"/>
                    <a:pt x="171" y="338"/>
                    <a:pt x="183" y="347"/>
                  </a:cubicBezTo>
                  <a:cubicBezTo>
                    <a:pt x="212" y="368"/>
                    <a:pt x="265" y="382"/>
                    <a:pt x="218" y="401"/>
                  </a:cubicBezTo>
                  <a:cubicBezTo>
                    <a:pt x="171" y="419"/>
                    <a:pt x="121" y="441"/>
                    <a:pt x="101" y="456"/>
                  </a:cubicBezTo>
                  <a:cubicBezTo>
                    <a:pt x="0" y="532"/>
                    <a:pt x="25" y="542"/>
                    <a:pt x="125" y="474"/>
                  </a:cubicBezTo>
                  <a:cubicBezTo>
                    <a:pt x="142" y="462"/>
                    <a:pt x="187" y="443"/>
                    <a:pt x="230" y="435"/>
                  </a:cubicBezTo>
                  <a:cubicBezTo>
                    <a:pt x="273" y="427"/>
                    <a:pt x="279" y="454"/>
                    <a:pt x="280" y="463"/>
                  </a:cubicBezTo>
                  <a:close/>
                </a:path>
              </a:pathLst>
            </a:custGeom>
            <a:solidFill>
              <a:srgbClr val="FFF5EE"/>
            </a:solidFill>
            <a:ln w="6350" cap="flat">
              <a:solidFill>
                <a:srgbClr val="C00000"/>
              </a:solidFill>
              <a:prstDash val="solid"/>
              <a:miter lim="800000"/>
              <a:headEnd/>
              <a:tailEnd/>
            </a:ln>
            <a:effectLst>
              <a:outerShdw blurRad="1270000" dist="50800" dir="5400000" algn="ctr" rotWithShape="0">
                <a:srgbClr val="000000">
                  <a:alpha val="43137"/>
                </a:srgbClr>
              </a:outerShdw>
            </a:effectLst>
          </p:spPr>
          <p:txBody>
            <a:bodyPr/>
            <a:lstStyle/>
            <a:p>
              <a:pPr fontAlgn="auto">
                <a:spcBef>
                  <a:spcPts val="0"/>
                </a:spcBef>
                <a:spcAft>
                  <a:spcPts val="0"/>
                </a:spcAft>
                <a:defRPr/>
              </a:pPr>
              <a:endParaRPr lang="el-GR">
                <a:latin typeface="+mn-lt"/>
                <a:ea typeface="+mn-ea"/>
                <a:cs typeface="+mn-cs"/>
              </a:endParaRPr>
            </a:p>
          </p:txBody>
        </p:sp>
        <p:sp>
          <p:nvSpPr>
            <p:cNvPr id="181" name="Freeform 7"/>
            <p:cNvSpPr>
              <a:spLocks noChangeAspect="1"/>
            </p:cNvSpPr>
            <p:nvPr/>
          </p:nvSpPr>
          <p:spPr bwMode="auto">
            <a:xfrm>
              <a:off x="2678" y="1972"/>
              <a:ext cx="403" cy="376"/>
            </a:xfrm>
            <a:custGeom>
              <a:avLst/>
              <a:gdLst/>
              <a:ahLst/>
              <a:cxnLst>
                <a:cxn ang="0">
                  <a:pos x="33" y="118"/>
                </a:cxn>
                <a:cxn ang="0">
                  <a:pos x="80" y="122"/>
                </a:cxn>
                <a:cxn ang="0">
                  <a:pos x="121" y="44"/>
                </a:cxn>
                <a:cxn ang="0">
                  <a:pos x="39" y="10"/>
                </a:cxn>
                <a:cxn ang="0">
                  <a:pos x="2" y="59"/>
                </a:cxn>
                <a:cxn ang="0">
                  <a:pos x="33" y="118"/>
                </a:cxn>
              </a:cxnLst>
              <a:rect l="0" t="0" r="r" b="b"/>
              <a:pathLst>
                <a:path w="140" h="128">
                  <a:moveTo>
                    <a:pt x="33" y="118"/>
                  </a:moveTo>
                  <a:cubicBezTo>
                    <a:pt x="49" y="128"/>
                    <a:pt x="67" y="127"/>
                    <a:pt x="80" y="122"/>
                  </a:cubicBezTo>
                  <a:cubicBezTo>
                    <a:pt x="98" y="116"/>
                    <a:pt x="140" y="88"/>
                    <a:pt x="121" y="44"/>
                  </a:cubicBezTo>
                  <a:cubicBezTo>
                    <a:pt x="99" y="0"/>
                    <a:pt x="57" y="2"/>
                    <a:pt x="39" y="10"/>
                  </a:cubicBezTo>
                  <a:cubicBezTo>
                    <a:pt x="19" y="20"/>
                    <a:pt x="4" y="38"/>
                    <a:pt x="2" y="59"/>
                  </a:cubicBezTo>
                  <a:cubicBezTo>
                    <a:pt x="0" y="79"/>
                    <a:pt x="3" y="100"/>
                    <a:pt x="33" y="118"/>
                  </a:cubicBezTo>
                </a:path>
              </a:pathLst>
            </a:custGeom>
            <a:solidFill>
              <a:srgbClr val="333333"/>
            </a:solidFill>
            <a:ln w="9525">
              <a:solidFill>
                <a:srgbClr val="C00000"/>
              </a:solidFill>
              <a:round/>
              <a:headEnd/>
              <a:tailEnd/>
            </a:ln>
          </p:spPr>
          <p:txBody>
            <a:bodyPr/>
            <a:lstStyle/>
            <a:p>
              <a:pPr fontAlgn="auto">
                <a:spcBef>
                  <a:spcPts val="0"/>
                </a:spcBef>
                <a:spcAft>
                  <a:spcPts val="0"/>
                </a:spcAft>
                <a:defRPr/>
              </a:pPr>
              <a:endParaRPr lang="el-GR">
                <a:latin typeface="+mn-lt"/>
                <a:ea typeface="+mn-ea"/>
                <a:cs typeface="+mn-cs"/>
              </a:endParaRPr>
            </a:p>
          </p:txBody>
        </p:sp>
      </p:grpSp>
      <p:grpSp>
        <p:nvGrpSpPr>
          <p:cNvPr id="2054" name="Group 284"/>
          <p:cNvGrpSpPr>
            <a:grpSpLocks/>
          </p:cNvGrpSpPr>
          <p:nvPr/>
        </p:nvGrpSpPr>
        <p:grpSpPr bwMode="auto">
          <a:xfrm>
            <a:off x="6357938" y="5239578"/>
            <a:ext cx="461962" cy="461963"/>
            <a:chOff x="6676506" y="4824723"/>
            <a:chExt cx="462892" cy="461665"/>
          </a:xfrm>
        </p:grpSpPr>
        <p:sp>
          <p:nvSpPr>
            <p:cNvPr id="2172" name="TextBox 190"/>
            <p:cNvSpPr txBox="1">
              <a:spLocks noChangeArrowheads="1"/>
            </p:cNvSpPr>
            <p:nvPr/>
          </p:nvSpPr>
          <p:spPr bwMode="auto">
            <a:xfrm>
              <a:off x="6747944" y="4824723"/>
              <a:ext cx="39145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800">
                  <a:latin typeface="Calibri" charset="0"/>
                </a:rPr>
                <a:t>Th1</a:t>
              </a:r>
            </a:p>
            <a:p>
              <a:pPr eaLnBrk="1" hangingPunct="1"/>
              <a:r>
                <a:rPr lang="en-US" sz="800">
                  <a:latin typeface="Calibri" charset="0"/>
                </a:rPr>
                <a:t>Th17</a:t>
              </a:r>
            </a:p>
            <a:p>
              <a:pPr eaLnBrk="1" hangingPunct="1"/>
              <a:r>
                <a:rPr lang="en-US" sz="800">
                  <a:latin typeface="Calibri" charset="0"/>
                </a:rPr>
                <a:t>Th2</a:t>
              </a:r>
              <a:endParaRPr lang="el-GR" sz="800">
                <a:latin typeface="Calibri" charset="0"/>
              </a:endParaRPr>
            </a:p>
          </p:txBody>
        </p:sp>
        <p:sp>
          <p:nvSpPr>
            <p:cNvPr id="192" name="Down Arrow 191"/>
            <p:cNvSpPr/>
            <p:nvPr/>
          </p:nvSpPr>
          <p:spPr>
            <a:xfrm>
              <a:off x="6676506" y="4862798"/>
              <a:ext cx="71581" cy="104707"/>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193" name="Down Arrow 192"/>
            <p:cNvSpPr/>
            <p:nvPr/>
          </p:nvSpPr>
          <p:spPr>
            <a:xfrm>
              <a:off x="6676506" y="5005581"/>
              <a:ext cx="71581" cy="104707"/>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194" name="Down Arrow 193"/>
            <p:cNvSpPr/>
            <p:nvPr/>
          </p:nvSpPr>
          <p:spPr>
            <a:xfrm rot="10800000">
              <a:off x="6676506" y="5148364"/>
              <a:ext cx="71581" cy="104707"/>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grpSp>
      <p:sp>
        <p:nvSpPr>
          <p:cNvPr id="2085" name="TextBox 291"/>
          <p:cNvSpPr txBox="1">
            <a:spLocks noChangeArrowheads="1"/>
          </p:cNvSpPr>
          <p:nvPr/>
        </p:nvSpPr>
        <p:spPr bwMode="auto">
          <a:xfrm>
            <a:off x="7858125" y="3596516"/>
            <a:ext cx="12192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800">
                <a:latin typeface="Calibri" charset="0"/>
              </a:rPr>
              <a:t>Antigen presentation</a:t>
            </a:r>
          </a:p>
          <a:p>
            <a:pPr eaLnBrk="1" hangingPunct="1"/>
            <a:r>
              <a:rPr lang="en-US" sz="800">
                <a:latin typeface="Calibri" charset="0"/>
              </a:rPr>
              <a:t>Costimulatory molecules</a:t>
            </a:r>
          </a:p>
          <a:p>
            <a:pPr eaLnBrk="1" hangingPunct="1"/>
            <a:r>
              <a:rPr lang="en-US" sz="800">
                <a:latin typeface="Calibri" charset="0"/>
              </a:rPr>
              <a:t>Cytokine production</a:t>
            </a:r>
            <a:endParaRPr lang="el-GR" sz="800">
              <a:latin typeface="Calibri" charset="0"/>
            </a:endParaRPr>
          </a:p>
        </p:txBody>
      </p:sp>
      <p:sp>
        <p:nvSpPr>
          <p:cNvPr id="293" name="Down Arrow 292"/>
          <p:cNvSpPr/>
          <p:nvPr/>
        </p:nvSpPr>
        <p:spPr>
          <a:xfrm>
            <a:off x="7786688" y="3634616"/>
            <a:ext cx="71437" cy="104775"/>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94" name="Down Arrow 293"/>
          <p:cNvSpPr/>
          <p:nvPr/>
        </p:nvSpPr>
        <p:spPr>
          <a:xfrm>
            <a:off x="7786688" y="3777491"/>
            <a:ext cx="71437" cy="104775"/>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95" name="Down Arrow 294"/>
          <p:cNvSpPr/>
          <p:nvPr/>
        </p:nvSpPr>
        <p:spPr>
          <a:xfrm rot="10800000">
            <a:off x="7786688" y="3920366"/>
            <a:ext cx="71437" cy="104775"/>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090" name="TextBox 302"/>
          <p:cNvSpPr txBox="1">
            <a:spLocks noChangeArrowheads="1"/>
          </p:cNvSpPr>
          <p:nvPr/>
        </p:nvSpPr>
        <p:spPr bwMode="auto">
          <a:xfrm>
            <a:off x="6618255" y="3378874"/>
            <a:ext cx="5603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latin typeface="Calibri" charset="0"/>
              </a:rPr>
              <a:t>APC</a:t>
            </a:r>
            <a:endParaRPr lang="el-GR" dirty="0">
              <a:latin typeface="Calibri" charset="0"/>
            </a:endParaRPr>
          </a:p>
        </p:txBody>
      </p:sp>
      <p:sp>
        <p:nvSpPr>
          <p:cNvPr id="2099" name="TextBox 304"/>
          <p:cNvSpPr txBox="1">
            <a:spLocks noChangeArrowheads="1"/>
          </p:cNvSpPr>
          <p:nvPr/>
        </p:nvSpPr>
        <p:spPr bwMode="auto">
          <a:xfrm>
            <a:off x="5404479" y="5779259"/>
            <a:ext cx="8810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err="1">
                <a:latin typeface="Calibri" charset="0"/>
              </a:rPr>
              <a:t>Th</a:t>
            </a:r>
            <a:r>
              <a:rPr lang="en-US" dirty="0">
                <a:latin typeface="Calibri" charset="0"/>
              </a:rPr>
              <a:t> cells</a:t>
            </a:r>
            <a:endParaRPr lang="el-GR" dirty="0">
              <a:latin typeface="Calibri" charset="0"/>
            </a:endParaRPr>
          </a:p>
        </p:txBody>
      </p:sp>
      <p:grpSp>
        <p:nvGrpSpPr>
          <p:cNvPr id="151" name="Group 48"/>
          <p:cNvGrpSpPr/>
          <p:nvPr/>
        </p:nvGrpSpPr>
        <p:grpSpPr bwMode="auto">
          <a:xfrm rot="14804262">
            <a:off x="8132586" y="5792817"/>
            <a:ext cx="402543" cy="465148"/>
            <a:chOff x="861129" y="2426117"/>
            <a:chExt cx="750202" cy="715046"/>
          </a:xfrm>
          <a:solidFill>
            <a:schemeClr val="tx1">
              <a:lumMod val="75000"/>
              <a:lumOff val="25000"/>
            </a:schemeClr>
          </a:solidFill>
        </p:grpSpPr>
        <p:grpSp>
          <p:nvGrpSpPr>
            <p:cNvPr id="152" name="Group 113"/>
            <p:cNvGrpSpPr>
              <a:grpSpLocks noChangeAspect="1"/>
            </p:cNvGrpSpPr>
            <p:nvPr/>
          </p:nvGrpSpPr>
          <p:grpSpPr bwMode="auto">
            <a:xfrm rot="13342386">
              <a:off x="1094212" y="2426117"/>
              <a:ext cx="180942" cy="213023"/>
              <a:chOff x="1006" y="524"/>
              <a:chExt cx="1478" cy="1743"/>
            </a:xfrm>
            <a:grpFill/>
          </p:grpSpPr>
          <p:sp>
            <p:nvSpPr>
              <p:cNvPr id="266" name="AutoShape 107"/>
              <p:cNvSpPr>
                <a:spLocks noChangeAspect="1" noChangeArrowheads="1"/>
              </p:cNvSpPr>
              <p:nvPr/>
            </p:nvSpPr>
            <p:spPr bwMode="auto">
              <a:xfrm>
                <a:off x="141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67" name="AutoShape 108"/>
              <p:cNvSpPr>
                <a:spLocks noChangeAspect="1" noChangeArrowheads="1"/>
              </p:cNvSpPr>
              <p:nvPr/>
            </p:nvSpPr>
            <p:spPr bwMode="auto">
              <a:xfrm rot="2700000">
                <a:off x="888"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68" name="AutoShape 109"/>
              <p:cNvSpPr>
                <a:spLocks noChangeAspect="1" noChangeArrowheads="1"/>
              </p:cNvSpPr>
              <p:nvPr/>
            </p:nvSpPr>
            <p:spPr bwMode="auto">
              <a:xfrm flipH="1">
                <a:off x="167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69" name="AutoShape 110"/>
              <p:cNvSpPr>
                <a:spLocks noChangeAspect="1" noChangeArrowheads="1"/>
              </p:cNvSpPr>
              <p:nvPr/>
            </p:nvSpPr>
            <p:spPr bwMode="auto">
              <a:xfrm rot="18900000" flipH="1">
                <a:off x="1622"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70" name="AutoShape 111"/>
              <p:cNvSpPr>
                <a:spLocks noChangeAspect="1" noChangeArrowheads="1"/>
              </p:cNvSpPr>
              <p:nvPr/>
            </p:nvSpPr>
            <p:spPr bwMode="auto">
              <a:xfrm rot="18900000" flipH="1">
                <a:off x="1815" y="950"/>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71" name="AutoShape 112"/>
              <p:cNvSpPr>
                <a:spLocks noChangeAspect="1" noChangeArrowheads="1"/>
              </p:cNvSpPr>
              <p:nvPr/>
            </p:nvSpPr>
            <p:spPr bwMode="auto">
              <a:xfrm rot="2700000">
                <a:off x="746" y="949"/>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72" name="AutoShape 113"/>
              <p:cNvSpPr>
                <a:spLocks noChangeAspect="1" noChangeArrowheads="1"/>
              </p:cNvSpPr>
              <p:nvPr/>
            </p:nvSpPr>
            <p:spPr bwMode="auto">
              <a:xfrm>
                <a:off x="1542" y="1236"/>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73" name="AutoShape 114"/>
              <p:cNvSpPr>
                <a:spLocks noChangeAspect="1" noChangeArrowheads="1"/>
              </p:cNvSpPr>
              <p:nvPr/>
            </p:nvSpPr>
            <p:spPr bwMode="auto">
              <a:xfrm>
                <a:off x="1542" y="1343"/>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74" name="AutoShape 115"/>
              <p:cNvSpPr>
                <a:spLocks noChangeAspect="1" noChangeArrowheads="1"/>
              </p:cNvSpPr>
              <p:nvPr/>
            </p:nvSpPr>
            <p:spPr bwMode="auto">
              <a:xfrm rot="2700000">
                <a:off x="1858" y="1064"/>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75" name="AutoShape 116"/>
              <p:cNvSpPr>
                <a:spLocks noChangeAspect="1" noChangeArrowheads="1"/>
              </p:cNvSpPr>
              <p:nvPr/>
            </p:nvSpPr>
            <p:spPr bwMode="auto">
              <a:xfrm rot="8100000">
                <a:off x="1251" y="1057"/>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grpSp>
        <p:grpSp>
          <p:nvGrpSpPr>
            <p:cNvPr id="153" name="Group 114"/>
            <p:cNvGrpSpPr>
              <a:grpSpLocks noChangeAspect="1"/>
            </p:cNvGrpSpPr>
            <p:nvPr/>
          </p:nvGrpSpPr>
          <p:grpSpPr bwMode="auto">
            <a:xfrm rot="13342386">
              <a:off x="1313848" y="2430599"/>
              <a:ext cx="180942" cy="213023"/>
              <a:chOff x="1006" y="524"/>
              <a:chExt cx="1478" cy="1743"/>
            </a:xfrm>
            <a:grpFill/>
          </p:grpSpPr>
          <p:sp>
            <p:nvSpPr>
              <p:cNvPr id="256" name="AutoShape 107"/>
              <p:cNvSpPr>
                <a:spLocks noChangeAspect="1" noChangeArrowheads="1"/>
              </p:cNvSpPr>
              <p:nvPr/>
            </p:nvSpPr>
            <p:spPr bwMode="auto">
              <a:xfrm>
                <a:off x="141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57" name="AutoShape 108"/>
              <p:cNvSpPr>
                <a:spLocks noChangeAspect="1" noChangeArrowheads="1"/>
              </p:cNvSpPr>
              <p:nvPr/>
            </p:nvSpPr>
            <p:spPr bwMode="auto">
              <a:xfrm rot="2700000">
                <a:off x="888"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58" name="AutoShape 109"/>
              <p:cNvSpPr>
                <a:spLocks noChangeAspect="1" noChangeArrowheads="1"/>
              </p:cNvSpPr>
              <p:nvPr/>
            </p:nvSpPr>
            <p:spPr bwMode="auto">
              <a:xfrm flipH="1">
                <a:off x="167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59" name="AutoShape 110"/>
              <p:cNvSpPr>
                <a:spLocks noChangeAspect="1" noChangeArrowheads="1"/>
              </p:cNvSpPr>
              <p:nvPr/>
            </p:nvSpPr>
            <p:spPr bwMode="auto">
              <a:xfrm rot="18900000" flipH="1">
                <a:off x="1622"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60" name="AutoShape 111"/>
              <p:cNvSpPr>
                <a:spLocks noChangeAspect="1" noChangeArrowheads="1"/>
              </p:cNvSpPr>
              <p:nvPr/>
            </p:nvSpPr>
            <p:spPr bwMode="auto">
              <a:xfrm rot="18900000" flipH="1">
                <a:off x="1815" y="950"/>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61" name="AutoShape 112"/>
              <p:cNvSpPr>
                <a:spLocks noChangeAspect="1" noChangeArrowheads="1"/>
              </p:cNvSpPr>
              <p:nvPr/>
            </p:nvSpPr>
            <p:spPr bwMode="auto">
              <a:xfrm rot="2700000">
                <a:off x="746" y="949"/>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62" name="AutoShape 113"/>
              <p:cNvSpPr>
                <a:spLocks noChangeAspect="1" noChangeArrowheads="1"/>
              </p:cNvSpPr>
              <p:nvPr/>
            </p:nvSpPr>
            <p:spPr bwMode="auto">
              <a:xfrm>
                <a:off x="1542" y="1236"/>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63" name="AutoShape 114"/>
              <p:cNvSpPr>
                <a:spLocks noChangeAspect="1" noChangeArrowheads="1"/>
              </p:cNvSpPr>
              <p:nvPr/>
            </p:nvSpPr>
            <p:spPr bwMode="auto">
              <a:xfrm>
                <a:off x="1542" y="1343"/>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64" name="AutoShape 115"/>
              <p:cNvSpPr>
                <a:spLocks noChangeAspect="1" noChangeArrowheads="1"/>
              </p:cNvSpPr>
              <p:nvPr/>
            </p:nvSpPr>
            <p:spPr bwMode="auto">
              <a:xfrm rot="2700000">
                <a:off x="1858" y="1064"/>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65" name="AutoShape 116"/>
              <p:cNvSpPr>
                <a:spLocks noChangeAspect="1" noChangeArrowheads="1"/>
              </p:cNvSpPr>
              <p:nvPr/>
            </p:nvSpPr>
            <p:spPr bwMode="auto">
              <a:xfrm rot="8100000">
                <a:off x="1251" y="1057"/>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grpSp>
        <p:grpSp>
          <p:nvGrpSpPr>
            <p:cNvPr id="154" name="Group 115"/>
            <p:cNvGrpSpPr>
              <a:grpSpLocks noChangeAspect="1"/>
            </p:cNvGrpSpPr>
            <p:nvPr/>
          </p:nvGrpSpPr>
          <p:grpSpPr bwMode="auto">
            <a:xfrm rot="13342386">
              <a:off x="1130071" y="2656958"/>
              <a:ext cx="180942" cy="213023"/>
              <a:chOff x="1006" y="524"/>
              <a:chExt cx="1478" cy="1743"/>
            </a:xfrm>
            <a:grpFill/>
          </p:grpSpPr>
          <p:sp>
            <p:nvSpPr>
              <p:cNvPr id="246" name="AutoShape 107"/>
              <p:cNvSpPr>
                <a:spLocks noChangeAspect="1" noChangeArrowheads="1"/>
              </p:cNvSpPr>
              <p:nvPr/>
            </p:nvSpPr>
            <p:spPr bwMode="auto">
              <a:xfrm>
                <a:off x="141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47" name="AutoShape 108"/>
              <p:cNvSpPr>
                <a:spLocks noChangeAspect="1" noChangeArrowheads="1"/>
              </p:cNvSpPr>
              <p:nvPr/>
            </p:nvSpPr>
            <p:spPr bwMode="auto">
              <a:xfrm rot="2700000">
                <a:off x="888"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48" name="AutoShape 109"/>
              <p:cNvSpPr>
                <a:spLocks noChangeAspect="1" noChangeArrowheads="1"/>
              </p:cNvSpPr>
              <p:nvPr/>
            </p:nvSpPr>
            <p:spPr bwMode="auto">
              <a:xfrm flipH="1">
                <a:off x="167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49" name="AutoShape 110"/>
              <p:cNvSpPr>
                <a:spLocks noChangeAspect="1" noChangeArrowheads="1"/>
              </p:cNvSpPr>
              <p:nvPr/>
            </p:nvSpPr>
            <p:spPr bwMode="auto">
              <a:xfrm rot="18900000" flipH="1">
                <a:off x="1622"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50" name="AutoShape 111"/>
              <p:cNvSpPr>
                <a:spLocks noChangeAspect="1" noChangeArrowheads="1"/>
              </p:cNvSpPr>
              <p:nvPr/>
            </p:nvSpPr>
            <p:spPr bwMode="auto">
              <a:xfrm rot="18900000" flipH="1">
                <a:off x="1815" y="950"/>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51" name="AutoShape 112"/>
              <p:cNvSpPr>
                <a:spLocks noChangeAspect="1" noChangeArrowheads="1"/>
              </p:cNvSpPr>
              <p:nvPr/>
            </p:nvSpPr>
            <p:spPr bwMode="auto">
              <a:xfrm rot="2700000">
                <a:off x="746" y="949"/>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52" name="AutoShape 113"/>
              <p:cNvSpPr>
                <a:spLocks noChangeAspect="1" noChangeArrowheads="1"/>
              </p:cNvSpPr>
              <p:nvPr/>
            </p:nvSpPr>
            <p:spPr bwMode="auto">
              <a:xfrm>
                <a:off x="1542" y="1236"/>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53" name="AutoShape 114"/>
              <p:cNvSpPr>
                <a:spLocks noChangeAspect="1" noChangeArrowheads="1"/>
              </p:cNvSpPr>
              <p:nvPr/>
            </p:nvSpPr>
            <p:spPr bwMode="auto">
              <a:xfrm>
                <a:off x="1542" y="1343"/>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54" name="AutoShape 115"/>
              <p:cNvSpPr>
                <a:spLocks noChangeAspect="1" noChangeArrowheads="1"/>
              </p:cNvSpPr>
              <p:nvPr/>
            </p:nvSpPr>
            <p:spPr bwMode="auto">
              <a:xfrm rot="2700000">
                <a:off x="1858" y="1064"/>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55" name="AutoShape 116"/>
              <p:cNvSpPr>
                <a:spLocks noChangeAspect="1" noChangeArrowheads="1"/>
              </p:cNvSpPr>
              <p:nvPr/>
            </p:nvSpPr>
            <p:spPr bwMode="auto">
              <a:xfrm rot="8100000">
                <a:off x="1251" y="1057"/>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grpSp>
        <p:grpSp>
          <p:nvGrpSpPr>
            <p:cNvPr id="155" name="Group 116"/>
            <p:cNvGrpSpPr>
              <a:grpSpLocks noChangeAspect="1"/>
            </p:cNvGrpSpPr>
            <p:nvPr/>
          </p:nvGrpSpPr>
          <p:grpSpPr bwMode="auto">
            <a:xfrm rot="13342386">
              <a:off x="1430389" y="2661441"/>
              <a:ext cx="180942" cy="213023"/>
              <a:chOff x="1006" y="524"/>
              <a:chExt cx="1478" cy="1743"/>
            </a:xfrm>
            <a:grpFill/>
          </p:grpSpPr>
          <p:sp>
            <p:nvSpPr>
              <p:cNvPr id="234" name="AutoShape 107"/>
              <p:cNvSpPr>
                <a:spLocks noChangeAspect="1" noChangeArrowheads="1"/>
              </p:cNvSpPr>
              <p:nvPr/>
            </p:nvSpPr>
            <p:spPr bwMode="auto">
              <a:xfrm>
                <a:off x="141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35" name="AutoShape 108"/>
              <p:cNvSpPr>
                <a:spLocks noChangeAspect="1" noChangeArrowheads="1"/>
              </p:cNvSpPr>
              <p:nvPr/>
            </p:nvSpPr>
            <p:spPr bwMode="auto">
              <a:xfrm rot="2700000">
                <a:off x="888"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38" name="AutoShape 109"/>
              <p:cNvSpPr>
                <a:spLocks noChangeAspect="1" noChangeArrowheads="1"/>
              </p:cNvSpPr>
              <p:nvPr/>
            </p:nvSpPr>
            <p:spPr bwMode="auto">
              <a:xfrm flipH="1">
                <a:off x="167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39" name="AutoShape 110"/>
              <p:cNvSpPr>
                <a:spLocks noChangeAspect="1" noChangeArrowheads="1"/>
              </p:cNvSpPr>
              <p:nvPr/>
            </p:nvSpPr>
            <p:spPr bwMode="auto">
              <a:xfrm rot="18900000" flipH="1">
                <a:off x="1622"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40" name="AutoShape 111"/>
              <p:cNvSpPr>
                <a:spLocks noChangeAspect="1" noChangeArrowheads="1"/>
              </p:cNvSpPr>
              <p:nvPr/>
            </p:nvSpPr>
            <p:spPr bwMode="auto">
              <a:xfrm rot="18900000" flipH="1">
                <a:off x="1815" y="950"/>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41" name="AutoShape 112"/>
              <p:cNvSpPr>
                <a:spLocks noChangeAspect="1" noChangeArrowheads="1"/>
              </p:cNvSpPr>
              <p:nvPr/>
            </p:nvSpPr>
            <p:spPr bwMode="auto">
              <a:xfrm rot="2700000">
                <a:off x="746" y="949"/>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42" name="AutoShape 113"/>
              <p:cNvSpPr>
                <a:spLocks noChangeAspect="1" noChangeArrowheads="1"/>
              </p:cNvSpPr>
              <p:nvPr/>
            </p:nvSpPr>
            <p:spPr bwMode="auto">
              <a:xfrm>
                <a:off x="1542" y="1236"/>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43" name="AutoShape 114"/>
              <p:cNvSpPr>
                <a:spLocks noChangeAspect="1" noChangeArrowheads="1"/>
              </p:cNvSpPr>
              <p:nvPr/>
            </p:nvSpPr>
            <p:spPr bwMode="auto">
              <a:xfrm>
                <a:off x="1542" y="1343"/>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44" name="AutoShape 115"/>
              <p:cNvSpPr>
                <a:spLocks noChangeAspect="1" noChangeArrowheads="1"/>
              </p:cNvSpPr>
              <p:nvPr/>
            </p:nvSpPr>
            <p:spPr bwMode="auto">
              <a:xfrm rot="2700000">
                <a:off x="1858" y="1064"/>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45" name="AutoShape 116"/>
              <p:cNvSpPr>
                <a:spLocks noChangeAspect="1" noChangeArrowheads="1"/>
              </p:cNvSpPr>
              <p:nvPr/>
            </p:nvSpPr>
            <p:spPr bwMode="auto">
              <a:xfrm rot="8100000">
                <a:off x="1251" y="1057"/>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grpSp>
        <p:grpSp>
          <p:nvGrpSpPr>
            <p:cNvPr id="156" name="Group 117"/>
            <p:cNvGrpSpPr>
              <a:grpSpLocks noChangeAspect="1"/>
            </p:cNvGrpSpPr>
            <p:nvPr/>
          </p:nvGrpSpPr>
          <p:grpSpPr bwMode="auto">
            <a:xfrm rot="13342386">
              <a:off x="1199547" y="2928140"/>
              <a:ext cx="180942" cy="213023"/>
              <a:chOff x="1006" y="524"/>
              <a:chExt cx="1478" cy="1743"/>
            </a:xfrm>
            <a:grpFill/>
          </p:grpSpPr>
          <p:sp>
            <p:nvSpPr>
              <p:cNvPr id="217" name="AutoShape 107"/>
              <p:cNvSpPr>
                <a:spLocks noChangeAspect="1" noChangeArrowheads="1"/>
              </p:cNvSpPr>
              <p:nvPr/>
            </p:nvSpPr>
            <p:spPr bwMode="auto">
              <a:xfrm>
                <a:off x="141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18" name="AutoShape 108"/>
              <p:cNvSpPr>
                <a:spLocks noChangeAspect="1" noChangeArrowheads="1"/>
              </p:cNvSpPr>
              <p:nvPr/>
            </p:nvSpPr>
            <p:spPr bwMode="auto">
              <a:xfrm rot="2700000">
                <a:off x="888"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22" name="AutoShape 109"/>
              <p:cNvSpPr>
                <a:spLocks noChangeAspect="1" noChangeArrowheads="1"/>
              </p:cNvSpPr>
              <p:nvPr/>
            </p:nvSpPr>
            <p:spPr bwMode="auto">
              <a:xfrm flipH="1">
                <a:off x="167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23" name="AutoShape 110"/>
              <p:cNvSpPr>
                <a:spLocks noChangeAspect="1" noChangeArrowheads="1"/>
              </p:cNvSpPr>
              <p:nvPr/>
            </p:nvSpPr>
            <p:spPr bwMode="auto">
              <a:xfrm rot="18900000" flipH="1">
                <a:off x="1622"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24" name="AutoShape 111"/>
              <p:cNvSpPr>
                <a:spLocks noChangeAspect="1" noChangeArrowheads="1"/>
              </p:cNvSpPr>
              <p:nvPr/>
            </p:nvSpPr>
            <p:spPr bwMode="auto">
              <a:xfrm rot="18900000" flipH="1">
                <a:off x="1815" y="950"/>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25" name="AutoShape 112"/>
              <p:cNvSpPr>
                <a:spLocks noChangeAspect="1" noChangeArrowheads="1"/>
              </p:cNvSpPr>
              <p:nvPr/>
            </p:nvSpPr>
            <p:spPr bwMode="auto">
              <a:xfrm rot="2700000">
                <a:off x="746" y="949"/>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26" name="AutoShape 113"/>
              <p:cNvSpPr>
                <a:spLocks noChangeAspect="1" noChangeArrowheads="1"/>
              </p:cNvSpPr>
              <p:nvPr/>
            </p:nvSpPr>
            <p:spPr bwMode="auto">
              <a:xfrm>
                <a:off x="1542" y="1236"/>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27" name="AutoShape 114"/>
              <p:cNvSpPr>
                <a:spLocks noChangeAspect="1" noChangeArrowheads="1"/>
              </p:cNvSpPr>
              <p:nvPr/>
            </p:nvSpPr>
            <p:spPr bwMode="auto">
              <a:xfrm>
                <a:off x="1542" y="1343"/>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28" name="AutoShape 115"/>
              <p:cNvSpPr>
                <a:spLocks noChangeAspect="1" noChangeArrowheads="1"/>
              </p:cNvSpPr>
              <p:nvPr/>
            </p:nvSpPr>
            <p:spPr bwMode="auto">
              <a:xfrm rot="2700000">
                <a:off x="1858" y="1064"/>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29" name="AutoShape 116"/>
              <p:cNvSpPr>
                <a:spLocks noChangeAspect="1" noChangeArrowheads="1"/>
              </p:cNvSpPr>
              <p:nvPr/>
            </p:nvSpPr>
            <p:spPr bwMode="auto">
              <a:xfrm rot="8100000">
                <a:off x="1251" y="1057"/>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grpSp>
        <p:grpSp>
          <p:nvGrpSpPr>
            <p:cNvPr id="157" name="Group 118"/>
            <p:cNvGrpSpPr>
              <a:grpSpLocks noChangeAspect="1"/>
            </p:cNvGrpSpPr>
            <p:nvPr/>
          </p:nvGrpSpPr>
          <p:grpSpPr bwMode="auto">
            <a:xfrm rot="13342386">
              <a:off x="861129" y="2623340"/>
              <a:ext cx="180942" cy="213023"/>
              <a:chOff x="1006" y="524"/>
              <a:chExt cx="1478" cy="1743"/>
            </a:xfrm>
            <a:grpFill/>
          </p:grpSpPr>
          <p:sp>
            <p:nvSpPr>
              <p:cNvPr id="190" name="AutoShape 107"/>
              <p:cNvSpPr>
                <a:spLocks noChangeAspect="1" noChangeArrowheads="1"/>
              </p:cNvSpPr>
              <p:nvPr/>
            </p:nvSpPr>
            <p:spPr bwMode="auto">
              <a:xfrm>
                <a:off x="141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02" name="AutoShape 108"/>
              <p:cNvSpPr>
                <a:spLocks noChangeAspect="1" noChangeArrowheads="1"/>
              </p:cNvSpPr>
              <p:nvPr/>
            </p:nvSpPr>
            <p:spPr bwMode="auto">
              <a:xfrm rot="2700000">
                <a:off x="888"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04" name="AutoShape 109"/>
              <p:cNvSpPr>
                <a:spLocks noChangeAspect="1" noChangeArrowheads="1"/>
              </p:cNvSpPr>
              <p:nvPr/>
            </p:nvSpPr>
            <p:spPr bwMode="auto">
              <a:xfrm flipH="1">
                <a:off x="167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05" name="AutoShape 110"/>
              <p:cNvSpPr>
                <a:spLocks noChangeAspect="1" noChangeArrowheads="1"/>
              </p:cNvSpPr>
              <p:nvPr/>
            </p:nvSpPr>
            <p:spPr bwMode="auto">
              <a:xfrm rot="18900000" flipH="1">
                <a:off x="1622"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06" name="AutoShape 111"/>
              <p:cNvSpPr>
                <a:spLocks noChangeAspect="1" noChangeArrowheads="1"/>
              </p:cNvSpPr>
              <p:nvPr/>
            </p:nvSpPr>
            <p:spPr bwMode="auto">
              <a:xfrm rot="18900000" flipH="1">
                <a:off x="1815" y="950"/>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08" name="AutoShape 112"/>
              <p:cNvSpPr>
                <a:spLocks noChangeAspect="1" noChangeArrowheads="1"/>
              </p:cNvSpPr>
              <p:nvPr/>
            </p:nvSpPr>
            <p:spPr bwMode="auto">
              <a:xfrm rot="2700000">
                <a:off x="746" y="949"/>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11" name="AutoShape 113"/>
              <p:cNvSpPr>
                <a:spLocks noChangeAspect="1" noChangeArrowheads="1"/>
              </p:cNvSpPr>
              <p:nvPr/>
            </p:nvSpPr>
            <p:spPr bwMode="auto">
              <a:xfrm>
                <a:off x="1542" y="1236"/>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12" name="AutoShape 114"/>
              <p:cNvSpPr>
                <a:spLocks noChangeAspect="1" noChangeArrowheads="1"/>
              </p:cNvSpPr>
              <p:nvPr/>
            </p:nvSpPr>
            <p:spPr bwMode="auto">
              <a:xfrm>
                <a:off x="1542" y="1343"/>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14" name="AutoShape 115"/>
              <p:cNvSpPr>
                <a:spLocks noChangeAspect="1" noChangeArrowheads="1"/>
              </p:cNvSpPr>
              <p:nvPr/>
            </p:nvSpPr>
            <p:spPr bwMode="auto">
              <a:xfrm rot="2700000">
                <a:off x="1858" y="1064"/>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216" name="AutoShape 116"/>
              <p:cNvSpPr>
                <a:spLocks noChangeAspect="1" noChangeArrowheads="1"/>
              </p:cNvSpPr>
              <p:nvPr/>
            </p:nvSpPr>
            <p:spPr bwMode="auto">
              <a:xfrm rot="8100000">
                <a:off x="1251" y="1057"/>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grpSp>
        <p:grpSp>
          <p:nvGrpSpPr>
            <p:cNvPr id="158" name="Group 119"/>
            <p:cNvGrpSpPr>
              <a:grpSpLocks noChangeAspect="1"/>
            </p:cNvGrpSpPr>
            <p:nvPr/>
          </p:nvGrpSpPr>
          <p:grpSpPr bwMode="auto">
            <a:xfrm rot="13342386">
              <a:off x="935088" y="2899003"/>
              <a:ext cx="180942" cy="213023"/>
              <a:chOff x="1006" y="524"/>
              <a:chExt cx="1478" cy="1743"/>
            </a:xfrm>
            <a:grpFill/>
          </p:grpSpPr>
          <p:sp>
            <p:nvSpPr>
              <p:cNvPr id="159" name="AutoShape 107"/>
              <p:cNvSpPr>
                <a:spLocks noChangeAspect="1" noChangeArrowheads="1"/>
              </p:cNvSpPr>
              <p:nvPr/>
            </p:nvSpPr>
            <p:spPr bwMode="auto">
              <a:xfrm>
                <a:off x="141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160" name="AutoShape 108"/>
              <p:cNvSpPr>
                <a:spLocks noChangeAspect="1" noChangeArrowheads="1"/>
              </p:cNvSpPr>
              <p:nvPr/>
            </p:nvSpPr>
            <p:spPr bwMode="auto">
              <a:xfrm rot="2700000">
                <a:off x="888"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164" name="AutoShape 109"/>
              <p:cNvSpPr>
                <a:spLocks noChangeAspect="1" noChangeArrowheads="1"/>
              </p:cNvSpPr>
              <p:nvPr/>
            </p:nvSpPr>
            <p:spPr bwMode="auto">
              <a:xfrm flipH="1">
                <a:off x="167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166" name="AutoShape 110"/>
              <p:cNvSpPr>
                <a:spLocks noChangeAspect="1" noChangeArrowheads="1"/>
              </p:cNvSpPr>
              <p:nvPr/>
            </p:nvSpPr>
            <p:spPr bwMode="auto">
              <a:xfrm rot="18900000" flipH="1">
                <a:off x="1622"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171" name="AutoShape 111"/>
              <p:cNvSpPr>
                <a:spLocks noChangeAspect="1" noChangeArrowheads="1"/>
              </p:cNvSpPr>
              <p:nvPr/>
            </p:nvSpPr>
            <p:spPr bwMode="auto">
              <a:xfrm rot="18900000" flipH="1">
                <a:off x="1815" y="950"/>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175" name="AutoShape 112"/>
              <p:cNvSpPr>
                <a:spLocks noChangeAspect="1" noChangeArrowheads="1"/>
              </p:cNvSpPr>
              <p:nvPr/>
            </p:nvSpPr>
            <p:spPr bwMode="auto">
              <a:xfrm rot="2700000">
                <a:off x="746" y="949"/>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179" name="AutoShape 113"/>
              <p:cNvSpPr>
                <a:spLocks noChangeAspect="1" noChangeArrowheads="1"/>
              </p:cNvSpPr>
              <p:nvPr/>
            </p:nvSpPr>
            <p:spPr bwMode="auto">
              <a:xfrm>
                <a:off x="1542" y="1236"/>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182" name="AutoShape 114"/>
              <p:cNvSpPr>
                <a:spLocks noChangeAspect="1" noChangeArrowheads="1"/>
              </p:cNvSpPr>
              <p:nvPr/>
            </p:nvSpPr>
            <p:spPr bwMode="auto">
              <a:xfrm>
                <a:off x="1542" y="1343"/>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183" name="AutoShape 115"/>
              <p:cNvSpPr>
                <a:spLocks noChangeAspect="1" noChangeArrowheads="1"/>
              </p:cNvSpPr>
              <p:nvPr/>
            </p:nvSpPr>
            <p:spPr bwMode="auto">
              <a:xfrm rot="2700000">
                <a:off x="1858" y="1064"/>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189" name="AutoShape 116"/>
              <p:cNvSpPr>
                <a:spLocks noChangeAspect="1" noChangeArrowheads="1"/>
              </p:cNvSpPr>
              <p:nvPr/>
            </p:nvSpPr>
            <p:spPr bwMode="auto">
              <a:xfrm rot="8100000">
                <a:off x="1251" y="1057"/>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grpSp>
      </p:grpSp>
      <p:grpSp>
        <p:nvGrpSpPr>
          <p:cNvPr id="447" name="Group 435"/>
          <p:cNvGrpSpPr>
            <a:grpSpLocks/>
          </p:cNvGrpSpPr>
          <p:nvPr/>
        </p:nvGrpSpPr>
        <p:grpSpPr bwMode="auto">
          <a:xfrm>
            <a:off x="7398522" y="5239578"/>
            <a:ext cx="500062" cy="571500"/>
            <a:chOff x="3643313" y="2357438"/>
            <a:chExt cx="1095375" cy="1128712"/>
          </a:xfrm>
          <a:effectLst>
            <a:outerShdw blurRad="50800" dist="38100" dir="2700000" algn="tl" rotWithShape="0">
              <a:srgbClr val="000000">
                <a:alpha val="43000"/>
              </a:srgbClr>
            </a:outerShdw>
          </a:effectLst>
        </p:grpSpPr>
        <p:sp>
          <p:nvSpPr>
            <p:cNvPr id="448" name="Freeform 447"/>
            <p:cNvSpPr>
              <a:spLocks/>
            </p:cNvSpPr>
            <p:nvPr/>
          </p:nvSpPr>
          <p:spPr bwMode="auto">
            <a:xfrm rot="7698157">
              <a:off x="3626645" y="2374106"/>
              <a:ext cx="1128712" cy="1095375"/>
            </a:xfrm>
            <a:custGeom>
              <a:avLst/>
              <a:gdLst/>
              <a:ahLst/>
              <a:cxnLst>
                <a:cxn ang="0">
                  <a:pos x="270" y="298"/>
                </a:cxn>
                <a:cxn ang="0">
                  <a:pos x="322" y="213"/>
                </a:cxn>
                <a:cxn ang="0">
                  <a:pos x="301" y="101"/>
                </a:cxn>
                <a:cxn ang="0">
                  <a:pos x="239" y="28"/>
                </a:cxn>
                <a:cxn ang="0">
                  <a:pos x="91" y="18"/>
                </a:cxn>
                <a:cxn ang="0">
                  <a:pos x="9" y="134"/>
                </a:cxn>
                <a:cxn ang="0">
                  <a:pos x="36" y="267"/>
                </a:cxn>
                <a:cxn ang="0">
                  <a:pos x="148" y="327"/>
                </a:cxn>
                <a:cxn ang="0">
                  <a:pos x="270" y="298"/>
                </a:cxn>
              </a:cxnLst>
              <a:rect l="0" t="0" r="r" b="b"/>
              <a:pathLst>
                <a:path w="327" h="332">
                  <a:moveTo>
                    <a:pt x="270" y="298"/>
                  </a:moveTo>
                  <a:cubicBezTo>
                    <a:pt x="298" y="279"/>
                    <a:pt x="317" y="246"/>
                    <a:pt x="322" y="213"/>
                  </a:cubicBezTo>
                  <a:cubicBezTo>
                    <a:pt x="327" y="180"/>
                    <a:pt x="315" y="132"/>
                    <a:pt x="301" y="101"/>
                  </a:cubicBezTo>
                  <a:cubicBezTo>
                    <a:pt x="287" y="70"/>
                    <a:pt x="274" y="42"/>
                    <a:pt x="239" y="28"/>
                  </a:cubicBezTo>
                  <a:cubicBezTo>
                    <a:pt x="204" y="14"/>
                    <a:pt x="129" y="0"/>
                    <a:pt x="91" y="18"/>
                  </a:cubicBezTo>
                  <a:cubicBezTo>
                    <a:pt x="53" y="36"/>
                    <a:pt x="19" y="93"/>
                    <a:pt x="9" y="134"/>
                  </a:cubicBezTo>
                  <a:cubicBezTo>
                    <a:pt x="0" y="176"/>
                    <a:pt x="13" y="235"/>
                    <a:pt x="36" y="267"/>
                  </a:cubicBezTo>
                  <a:cubicBezTo>
                    <a:pt x="59" y="299"/>
                    <a:pt x="109" y="322"/>
                    <a:pt x="148" y="327"/>
                  </a:cubicBezTo>
                  <a:cubicBezTo>
                    <a:pt x="187" y="332"/>
                    <a:pt x="245" y="304"/>
                    <a:pt x="270" y="298"/>
                  </a:cubicBezTo>
                  <a:close/>
                </a:path>
              </a:pathLst>
            </a:custGeom>
            <a:solidFill>
              <a:srgbClr val="0070C0">
                <a:alpha val="76000"/>
              </a:srgbClr>
            </a:solidFill>
            <a:ln w="22225" cmpd="sng">
              <a:solidFill>
                <a:srgbClr val="002060"/>
              </a:solidFill>
              <a:round/>
              <a:headEnd/>
              <a:tailEnd/>
            </a:ln>
            <a:effectLst>
              <a:outerShdw blurRad="355600" dist="50800" dir="5400000" algn="ctr" rotWithShape="0">
                <a:schemeClr val="tx1"/>
              </a:outerShdw>
            </a:effectLst>
          </p:spPr>
          <p:txBody>
            <a:bodyP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dirty="0"/>
            </a:p>
          </p:txBody>
        </p:sp>
        <p:sp>
          <p:nvSpPr>
            <p:cNvPr id="449" name="Έλλειψη 8"/>
            <p:cNvSpPr/>
            <p:nvPr/>
          </p:nvSpPr>
          <p:spPr bwMode="auto">
            <a:xfrm>
              <a:off x="3771975" y="2520474"/>
              <a:ext cx="869346" cy="746204"/>
            </a:xfrm>
            <a:prstGeom prst="ellipse">
              <a:avLst/>
            </a:prstGeom>
            <a:solidFill>
              <a:srgbClr val="00B0F0">
                <a:alpha val="8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l-G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l-GR" b="1" dirty="0">
                <a:solidFill>
                  <a:schemeClr val="tx1"/>
                </a:solidFill>
              </a:endParaRPr>
            </a:p>
          </p:txBody>
        </p:sp>
      </p:grpSp>
      <p:sp>
        <p:nvSpPr>
          <p:cNvPr id="450" name="Oval 8"/>
          <p:cNvSpPr>
            <a:spLocks noChangeAspect="1" noChangeArrowheads="1"/>
          </p:cNvSpPr>
          <p:nvPr/>
        </p:nvSpPr>
        <p:spPr bwMode="auto">
          <a:xfrm rot="6337297">
            <a:off x="6799069" y="5955847"/>
            <a:ext cx="41275" cy="42863"/>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451" name="Oval 18"/>
          <p:cNvSpPr>
            <a:spLocks noChangeAspect="1" noChangeArrowheads="1"/>
          </p:cNvSpPr>
          <p:nvPr/>
        </p:nvSpPr>
        <p:spPr bwMode="auto">
          <a:xfrm rot="6337297">
            <a:off x="6857806" y="5679623"/>
            <a:ext cx="41275" cy="42862"/>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452" name="Oval 24"/>
          <p:cNvSpPr>
            <a:spLocks noChangeAspect="1" noChangeArrowheads="1"/>
          </p:cNvSpPr>
          <p:nvPr/>
        </p:nvSpPr>
        <p:spPr bwMode="auto">
          <a:xfrm rot="6337297">
            <a:off x="6794306" y="5711373"/>
            <a:ext cx="39687"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453" name="Oval 26"/>
          <p:cNvSpPr>
            <a:spLocks noChangeAspect="1" noChangeArrowheads="1"/>
          </p:cNvSpPr>
          <p:nvPr/>
        </p:nvSpPr>
        <p:spPr bwMode="auto">
          <a:xfrm rot="6337297">
            <a:off x="6881619" y="5736772"/>
            <a:ext cx="41275" cy="42863"/>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454" name="Oval 31"/>
          <p:cNvSpPr>
            <a:spLocks noChangeAspect="1" noChangeArrowheads="1"/>
          </p:cNvSpPr>
          <p:nvPr/>
        </p:nvSpPr>
        <p:spPr bwMode="auto">
          <a:xfrm rot="6337297">
            <a:off x="6777637" y="5856629"/>
            <a:ext cx="41275"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455" name="Oval 34"/>
          <p:cNvSpPr>
            <a:spLocks noChangeAspect="1" noChangeArrowheads="1"/>
          </p:cNvSpPr>
          <p:nvPr/>
        </p:nvSpPr>
        <p:spPr bwMode="auto">
          <a:xfrm rot="6337297">
            <a:off x="6845106" y="5617711"/>
            <a:ext cx="41275" cy="42862"/>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456" name="Oval 37"/>
          <p:cNvSpPr>
            <a:spLocks noChangeAspect="1" noChangeArrowheads="1"/>
          </p:cNvSpPr>
          <p:nvPr/>
        </p:nvSpPr>
        <p:spPr bwMode="auto">
          <a:xfrm rot="6337297">
            <a:off x="6876856" y="5785986"/>
            <a:ext cx="41275" cy="42862"/>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457" name="Oval 52"/>
          <p:cNvSpPr>
            <a:spLocks noChangeAspect="1" noChangeArrowheads="1"/>
          </p:cNvSpPr>
          <p:nvPr/>
        </p:nvSpPr>
        <p:spPr bwMode="auto">
          <a:xfrm rot="6337297">
            <a:off x="6819706" y="5765348"/>
            <a:ext cx="41275" cy="42862"/>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458" name="Oval 53"/>
          <p:cNvSpPr>
            <a:spLocks noChangeAspect="1" noChangeArrowheads="1"/>
          </p:cNvSpPr>
          <p:nvPr/>
        </p:nvSpPr>
        <p:spPr bwMode="auto">
          <a:xfrm rot="6337297">
            <a:off x="6853044" y="5879647"/>
            <a:ext cx="41275" cy="42863"/>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459" name="Oval 54"/>
          <p:cNvSpPr>
            <a:spLocks noChangeAspect="1" noChangeArrowheads="1"/>
          </p:cNvSpPr>
          <p:nvPr/>
        </p:nvSpPr>
        <p:spPr bwMode="auto">
          <a:xfrm rot="6337297">
            <a:off x="6698263" y="5972516"/>
            <a:ext cx="39687" cy="42863"/>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460" name="Oval 56"/>
          <p:cNvSpPr>
            <a:spLocks noChangeAspect="1" noChangeArrowheads="1"/>
          </p:cNvSpPr>
          <p:nvPr/>
        </p:nvSpPr>
        <p:spPr bwMode="auto">
          <a:xfrm rot="6337297">
            <a:off x="6661750" y="6077292"/>
            <a:ext cx="41275"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461" name="Oval 56"/>
          <p:cNvSpPr>
            <a:spLocks noChangeAspect="1" noChangeArrowheads="1"/>
          </p:cNvSpPr>
          <p:nvPr/>
        </p:nvSpPr>
        <p:spPr bwMode="auto">
          <a:xfrm rot="6337297">
            <a:off x="6680800" y="6028079"/>
            <a:ext cx="41275"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462" name="TextBox 301"/>
          <p:cNvSpPr txBox="1">
            <a:spLocks noChangeArrowheads="1"/>
          </p:cNvSpPr>
          <p:nvPr/>
        </p:nvSpPr>
        <p:spPr bwMode="auto">
          <a:xfrm>
            <a:off x="6538129" y="6244103"/>
            <a:ext cx="5633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dirty="0">
                <a:solidFill>
                  <a:srgbClr val="000000"/>
                </a:solidFill>
                <a:latin typeface="Calibri" charset="0"/>
              </a:rPr>
              <a:t>IFN-</a:t>
            </a:r>
            <a:r>
              <a:rPr lang="en-US" sz="1400" dirty="0" err="1">
                <a:solidFill>
                  <a:srgbClr val="000000"/>
                </a:solidFill>
                <a:latin typeface="Calibri" charset="0"/>
              </a:rPr>
              <a:t>γ</a:t>
            </a:r>
            <a:endParaRPr lang="el-GR" sz="1400" dirty="0">
              <a:solidFill>
                <a:srgbClr val="000000"/>
              </a:solidFill>
              <a:latin typeface="Calibri" charset="0"/>
            </a:endParaRPr>
          </a:p>
        </p:txBody>
      </p:sp>
      <p:sp>
        <p:nvSpPr>
          <p:cNvPr id="463" name="TextBox 304"/>
          <p:cNvSpPr txBox="1">
            <a:spLocks noChangeArrowheads="1"/>
          </p:cNvSpPr>
          <p:nvPr/>
        </p:nvSpPr>
        <p:spPr bwMode="auto">
          <a:xfrm>
            <a:off x="7904801" y="6395278"/>
            <a:ext cx="9412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dirty="0" err="1">
                <a:latin typeface="Calibri" charset="0"/>
              </a:rPr>
              <a:t>autoabs</a:t>
            </a:r>
            <a:endParaRPr lang="el-GR" dirty="0">
              <a:latin typeface="Calibri" charset="0"/>
            </a:endParaRPr>
          </a:p>
        </p:txBody>
      </p:sp>
      <p:sp>
        <p:nvSpPr>
          <p:cNvPr id="464" name="Title 1"/>
          <p:cNvSpPr>
            <a:spLocks noGrp="1"/>
          </p:cNvSpPr>
          <p:nvPr>
            <p:ph type="title"/>
          </p:nvPr>
        </p:nvSpPr>
        <p:spPr>
          <a:xfrm>
            <a:off x="1319510" y="132108"/>
            <a:ext cx="5952009" cy="699352"/>
          </a:xfrm>
        </p:spPr>
        <p:txBody>
          <a:bodyPr>
            <a:normAutofit fontScale="90000"/>
          </a:bodyPr>
          <a:lstStyle/>
          <a:p>
            <a:r>
              <a:rPr lang="en-US" sz="3200" dirty="0"/>
              <a:t>Fine Balance of Pro-inflammatory and Anti-Inflammatory  Immune Cells</a:t>
            </a:r>
          </a:p>
        </p:txBody>
      </p:sp>
      <p:sp>
        <p:nvSpPr>
          <p:cNvPr id="276" name="TextBox 304"/>
          <p:cNvSpPr txBox="1">
            <a:spLocks noChangeArrowheads="1"/>
          </p:cNvSpPr>
          <p:nvPr/>
        </p:nvSpPr>
        <p:spPr bwMode="auto">
          <a:xfrm>
            <a:off x="7354341" y="4760172"/>
            <a:ext cx="77457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latin typeface="Calibri" charset="0"/>
              </a:rPr>
              <a:t>B cells </a:t>
            </a:r>
            <a:endParaRPr lang="el-GR" dirty="0">
              <a:latin typeface="Calibri" charset="0"/>
            </a:endParaRPr>
          </a:p>
        </p:txBody>
      </p:sp>
      <p:grpSp>
        <p:nvGrpSpPr>
          <p:cNvPr id="12" name="Group 11"/>
          <p:cNvGrpSpPr/>
          <p:nvPr/>
        </p:nvGrpSpPr>
        <p:grpSpPr>
          <a:xfrm>
            <a:off x="71438" y="881891"/>
            <a:ext cx="7472362" cy="4357687"/>
            <a:chOff x="71438" y="881891"/>
            <a:chExt cx="7472362" cy="4357687"/>
          </a:xfrm>
        </p:grpSpPr>
        <p:sp>
          <p:nvSpPr>
            <p:cNvPr id="117" name="Oval 8"/>
            <p:cNvSpPr>
              <a:spLocks noChangeAspect="1" noChangeArrowheads="1"/>
            </p:cNvSpPr>
            <p:nvPr/>
          </p:nvSpPr>
          <p:spPr bwMode="auto">
            <a:xfrm rot="5491805">
              <a:off x="4445794" y="4445636"/>
              <a:ext cx="41275" cy="42863"/>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27" name="Oval 18"/>
            <p:cNvSpPr>
              <a:spLocks noChangeAspect="1" noChangeArrowheads="1"/>
            </p:cNvSpPr>
            <p:nvPr/>
          </p:nvSpPr>
          <p:spPr bwMode="auto">
            <a:xfrm rot="5491805">
              <a:off x="4434681" y="4163062"/>
              <a:ext cx="41275" cy="42862"/>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33" name="Oval 24"/>
            <p:cNvSpPr>
              <a:spLocks noChangeAspect="1" noChangeArrowheads="1"/>
            </p:cNvSpPr>
            <p:nvPr/>
          </p:nvSpPr>
          <p:spPr bwMode="auto">
            <a:xfrm rot="5491805">
              <a:off x="4382294" y="4210687"/>
              <a:ext cx="39687"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35" name="Oval 26"/>
            <p:cNvSpPr>
              <a:spLocks noChangeAspect="1" noChangeArrowheads="1"/>
            </p:cNvSpPr>
            <p:nvPr/>
          </p:nvSpPr>
          <p:spPr bwMode="auto">
            <a:xfrm rot="5491805">
              <a:off x="4471987" y="4213068"/>
              <a:ext cx="41275"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40" name="Oval 31"/>
            <p:cNvSpPr>
              <a:spLocks noChangeAspect="1" noChangeArrowheads="1"/>
            </p:cNvSpPr>
            <p:nvPr/>
          </p:nvSpPr>
          <p:spPr bwMode="auto">
            <a:xfrm rot="5491805">
              <a:off x="4401344" y="4356736"/>
              <a:ext cx="41275" cy="42863"/>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42" name="Oval 33"/>
            <p:cNvSpPr>
              <a:spLocks noChangeAspect="1" noChangeArrowheads="1"/>
            </p:cNvSpPr>
            <p:nvPr/>
          </p:nvSpPr>
          <p:spPr bwMode="auto">
            <a:xfrm rot="5491805">
              <a:off x="4429125" y="4555968"/>
              <a:ext cx="41275"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43" name="Oval 34"/>
            <p:cNvSpPr>
              <a:spLocks noChangeAspect="1" noChangeArrowheads="1"/>
            </p:cNvSpPr>
            <p:nvPr/>
          </p:nvSpPr>
          <p:spPr bwMode="auto">
            <a:xfrm rot="5491805">
              <a:off x="4407694" y="4107499"/>
              <a:ext cx="41275" cy="42863"/>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46" name="Oval 37"/>
            <p:cNvSpPr>
              <a:spLocks noChangeAspect="1" noChangeArrowheads="1"/>
            </p:cNvSpPr>
            <p:nvPr/>
          </p:nvSpPr>
          <p:spPr bwMode="auto">
            <a:xfrm rot="5491805">
              <a:off x="4479925" y="4260693"/>
              <a:ext cx="41275"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61" name="Oval 52"/>
            <p:cNvSpPr>
              <a:spLocks noChangeAspect="1" noChangeArrowheads="1"/>
            </p:cNvSpPr>
            <p:nvPr/>
          </p:nvSpPr>
          <p:spPr bwMode="auto">
            <a:xfrm rot="5491805">
              <a:off x="4419600" y="4255931"/>
              <a:ext cx="41275"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62" name="Oval 53"/>
            <p:cNvSpPr>
              <a:spLocks noChangeAspect="1" noChangeArrowheads="1"/>
            </p:cNvSpPr>
            <p:nvPr/>
          </p:nvSpPr>
          <p:spPr bwMode="auto">
            <a:xfrm rot="5491805">
              <a:off x="4479925" y="4357531"/>
              <a:ext cx="41275"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63" name="Oval 54"/>
            <p:cNvSpPr>
              <a:spLocks noChangeAspect="1" noChangeArrowheads="1"/>
            </p:cNvSpPr>
            <p:nvPr/>
          </p:nvSpPr>
          <p:spPr bwMode="auto">
            <a:xfrm rot="5491805">
              <a:off x="4352131" y="4486912"/>
              <a:ext cx="41275" cy="42862"/>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65" name="Oval 56"/>
            <p:cNvSpPr>
              <a:spLocks noChangeAspect="1" noChangeArrowheads="1"/>
            </p:cNvSpPr>
            <p:nvPr/>
          </p:nvSpPr>
          <p:spPr bwMode="auto">
            <a:xfrm rot="5491805">
              <a:off x="4342606" y="4598037"/>
              <a:ext cx="41275" cy="42862"/>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67" name="Oval 33"/>
            <p:cNvSpPr>
              <a:spLocks noChangeAspect="1" noChangeArrowheads="1"/>
            </p:cNvSpPr>
            <p:nvPr/>
          </p:nvSpPr>
          <p:spPr bwMode="auto">
            <a:xfrm rot="5491805">
              <a:off x="4442619" y="4605974"/>
              <a:ext cx="39688"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68" name="Oval 54"/>
            <p:cNvSpPr>
              <a:spLocks noChangeAspect="1" noChangeArrowheads="1"/>
            </p:cNvSpPr>
            <p:nvPr/>
          </p:nvSpPr>
          <p:spPr bwMode="auto">
            <a:xfrm rot="5491805">
              <a:off x="4274344" y="4523424"/>
              <a:ext cx="41275" cy="42863"/>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69" name="Oval 56"/>
            <p:cNvSpPr>
              <a:spLocks noChangeAspect="1" noChangeArrowheads="1"/>
            </p:cNvSpPr>
            <p:nvPr/>
          </p:nvSpPr>
          <p:spPr bwMode="auto">
            <a:xfrm rot="5491805">
              <a:off x="4349750" y="4544856"/>
              <a:ext cx="41275"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99" name="Oval 8"/>
            <p:cNvSpPr>
              <a:spLocks noChangeAspect="1" noChangeArrowheads="1"/>
            </p:cNvSpPr>
            <p:nvPr/>
          </p:nvSpPr>
          <p:spPr bwMode="auto">
            <a:xfrm rot="6337297">
              <a:off x="4941094" y="3128011"/>
              <a:ext cx="41275" cy="42863"/>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201" name="Oval 18"/>
            <p:cNvSpPr>
              <a:spLocks noChangeAspect="1" noChangeArrowheads="1"/>
            </p:cNvSpPr>
            <p:nvPr/>
          </p:nvSpPr>
          <p:spPr bwMode="auto">
            <a:xfrm rot="6337297">
              <a:off x="4999831" y="2851787"/>
              <a:ext cx="41275" cy="42862"/>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207" name="Oval 24"/>
            <p:cNvSpPr>
              <a:spLocks noChangeAspect="1" noChangeArrowheads="1"/>
            </p:cNvSpPr>
            <p:nvPr/>
          </p:nvSpPr>
          <p:spPr bwMode="auto">
            <a:xfrm rot="6337297">
              <a:off x="4936331" y="2883537"/>
              <a:ext cx="39687"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210" name="Oval 31"/>
            <p:cNvSpPr>
              <a:spLocks noChangeAspect="1" noChangeArrowheads="1"/>
            </p:cNvSpPr>
            <p:nvPr/>
          </p:nvSpPr>
          <p:spPr bwMode="auto">
            <a:xfrm rot="6337297">
              <a:off x="4919662" y="3028793"/>
              <a:ext cx="41275"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213" name="Oval 34"/>
            <p:cNvSpPr>
              <a:spLocks noChangeAspect="1" noChangeArrowheads="1"/>
            </p:cNvSpPr>
            <p:nvPr/>
          </p:nvSpPr>
          <p:spPr bwMode="auto">
            <a:xfrm rot="6337297">
              <a:off x="4987131" y="2789875"/>
              <a:ext cx="41275" cy="42862"/>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230" name="Oval 52"/>
            <p:cNvSpPr>
              <a:spLocks noChangeAspect="1" noChangeArrowheads="1"/>
            </p:cNvSpPr>
            <p:nvPr/>
          </p:nvSpPr>
          <p:spPr bwMode="auto">
            <a:xfrm rot="6337297">
              <a:off x="4961731" y="2937512"/>
              <a:ext cx="41275" cy="42862"/>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231" name="Oval 53"/>
            <p:cNvSpPr>
              <a:spLocks noChangeAspect="1" noChangeArrowheads="1"/>
            </p:cNvSpPr>
            <p:nvPr/>
          </p:nvSpPr>
          <p:spPr bwMode="auto">
            <a:xfrm rot="6337297">
              <a:off x="4995069" y="3051811"/>
              <a:ext cx="41275" cy="42863"/>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232" name="Oval 54"/>
            <p:cNvSpPr>
              <a:spLocks noChangeAspect="1" noChangeArrowheads="1"/>
            </p:cNvSpPr>
            <p:nvPr/>
          </p:nvSpPr>
          <p:spPr bwMode="auto">
            <a:xfrm rot="6337297">
              <a:off x="4840288" y="3144680"/>
              <a:ext cx="39687" cy="42863"/>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233" name="Oval 56"/>
            <p:cNvSpPr>
              <a:spLocks noChangeAspect="1" noChangeArrowheads="1"/>
            </p:cNvSpPr>
            <p:nvPr/>
          </p:nvSpPr>
          <p:spPr bwMode="auto">
            <a:xfrm rot="6337297">
              <a:off x="4803775" y="3249456"/>
              <a:ext cx="41275"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236" name="Oval 54"/>
            <p:cNvSpPr>
              <a:spLocks noChangeAspect="1" noChangeArrowheads="1"/>
            </p:cNvSpPr>
            <p:nvPr/>
          </p:nvSpPr>
          <p:spPr bwMode="auto">
            <a:xfrm rot="6337297">
              <a:off x="4756150" y="3160556"/>
              <a:ext cx="41275"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237" name="Oval 56"/>
            <p:cNvSpPr>
              <a:spLocks noChangeAspect="1" noChangeArrowheads="1"/>
            </p:cNvSpPr>
            <p:nvPr/>
          </p:nvSpPr>
          <p:spPr bwMode="auto">
            <a:xfrm rot="6337297">
              <a:off x="4822825" y="3200243"/>
              <a:ext cx="41275"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grpSp>
          <p:nvGrpSpPr>
            <p:cNvPr id="11" name="Group 10"/>
            <p:cNvGrpSpPr/>
            <p:nvPr/>
          </p:nvGrpSpPr>
          <p:grpSpPr>
            <a:xfrm>
              <a:off x="71438" y="881891"/>
              <a:ext cx="7472362" cy="4357687"/>
              <a:chOff x="71438" y="881891"/>
              <a:chExt cx="7472362" cy="4357687"/>
            </a:xfrm>
          </p:grpSpPr>
          <p:sp>
            <p:nvSpPr>
              <p:cNvPr id="209" name="Oval 26"/>
              <p:cNvSpPr>
                <a:spLocks noChangeAspect="1" noChangeArrowheads="1"/>
              </p:cNvSpPr>
              <p:nvPr/>
            </p:nvSpPr>
            <p:spPr bwMode="auto">
              <a:xfrm rot="6337297">
                <a:off x="5023644" y="2908936"/>
                <a:ext cx="41275" cy="42863"/>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215" name="Oval 37"/>
              <p:cNvSpPr>
                <a:spLocks noChangeAspect="1" noChangeArrowheads="1"/>
              </p:cNvSpPr>
              <p:nvPr/>
            </p:nvSpPr>
            <p:spPr bwMode="auto">
              <a:xfrm rot="6337297">
                <a:off x="5018881" y="2958150"/>
                <a:ext cx="41275" cy="42862"/>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grpSp>
            <p:nvGrpSpPr>
              <p:cNvPr id="2104" name="Group 1716"/>
              <p:cNvGrpSpPr>
                <a:grpSpLocks/>
              </p:cNvGrpSpPr>
              <p:nvPr/>
            </p:nvGrpSpPr>
            <p:grpSpPr bwMode="auto">
              <a:xfrm>
                <a:off x="6143625" y="1239078"/>
                <a:ext cx="500063" cy="500063"/>
                <a:chOff x="1227115" y="641331"/>
                <a:chExt cx="500062" cy="500063"/>
              </a:xfrm>
            </p:grpSpPr>
            <p:sp>
              <p:nvSpPr>
                <p:cNvPr id="420" name="Freeform 419"/>
                <p:cNvSpPr>
                  <a:spLocks/>
                </p:cNvSpPr>
                <p:nvPr/>
              </p:nvSpPr>
              <p:spPr bwMode="auto">
                <a:xfrm rot="7698157">
                  <a:off x="1227115" y="641332"/>
                  <a:ext cx="500063" cy="500062"/>
                </a:xfrm>
                <a:custGeom>
                  <a:avLst/>
                  <a:gdLst/>
                  <a:ahLst/>
                  <a:cxnLst>
                    <a:cxn ang="0">
                      <a:pos x="270" y="298"/>
                    </a:cxn>
                    <a:cxn ang="0">
                      <a:pos x="322" y="213"/>
                    </a:cxn>
                    <a:cxn ang="0">
                      <a:pos x="301" y="101"/>
                    </a:cxn>
                    <a:cxn ang="0">
                      <a:pos x="239" y="28"/>
                    </a:cxn>
                    <a:cxn ang="0">
                      <a:pos x="91" y="18"/>
                    </a:cxn>
                    <a:cxn ang="0">
                      <a:pos x="9" y="134"/>
                    </a:cxn>
                    <a:cxn ang="0">
                      <a:pos x="36" y="267"/>
                    </a:cxn>
                    <a:cxn ang="0">
                      <a:pos x="148" y="327"/>
                    </a:cxn>
                    <a:cxn ang="0">
                      <a:pos x="270" y="298"/>
                    </a:cxn>
                  </a:cxnLst>
                  <a:rect l="0" t="0" r="r" b="b"/>
                  <a:pathLst>
                    <a:path w="327" h="332">
                      <a:moveTo>
                        <a:pt x="270" y="298"/>
                      </a:moveTo>
                      <a:cubicBezTo>
                        <a:pt x="298" y="279"/>
                        <a:pt x="317" y="246"/>
                        <a:pt x="322" y="213"/>
                      </a:cubicBezTo>
                      <a:cubicBezTo>
                        <a:pt x="327" y="180"/>
                        <a:pt x="315" y="132"/>
                        <a:pt x="301" y="101"/>
                      </a:cubicBezTo>
                      <a:cubicBezTo>
                        <a:pt x="287" y="70"/>
                        <a:pt x="274" y="42"/>
                        <a:pt x="239" y="28"/>
                      </a:cubicBezTo>
                      <a:cubicBezTo>
                        <a:pt x="204" y="14"/>
                        <a:pt x="129" y="0"/>
                        <a:pt x="91" y="18"/>
                      </a:cubicBezTo>
                      <a:cubicBezTo>
                        <a:pt x="53" y="36"/>
                        <a:pt x="19" y="93"/>
                        <a:pt x="9" y="134"/>
                      </a:cubicBezTo>
                      <a:cubicBezTo>
                        <a:pt x="0" y="176"/>
                        <a:pt x="13" y="235"/>
                        <a:pt x="36" y="267"/>
                      </a:cubicBezTo>
                      <a:cubicBezTo>
                        <a:pt x="59" y="299"/>
                        <a:pt x="109" y="322"/>
                        <a:pt x="148" y="327"/>
                      </a:cubicBezTo>
                      <a:cubicBezTo>
                        <a:pt x="187" y="332"/>
                        <a:pt x="245" y="304"/>
                        <a:pt x="270" y="298"/>
                      </a:cubicBezTo>
                      <a:close/>
                    </a:path>
                  </a:pathLst>
                </a:custGeom>
                <a:solidFill>
                  <a:srgbClr val="0070C0">
                    <a:alpha val="76000"/>
                  </a:srgbClr>
                </a:solidFill>
                <a:ln w="22225" cmpd="sng">
                  <a:solidFill>
                    <a:srgbClr val="002060"/>
                  </a:solidFill>
                  <a:round/>
                  <a:headEnd/>
                  <a:tailEnd/>
                </a:ln>
                <a:effectLst>
                  <a:outerShdw blurRad="355600" dist="50800" dir="5400000" algn="ctr" rotWithShape="0">
                    <a:schemeClr val="tx1"/>
                  </a:outerShdw>
                </a:effectLst>
              </p:spPr>
              <p:txBody>
                <a:bodyP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dirty="0"/>
                </a:p>
              </p:txBody>
            </p:sp>
            <p:sp>
              <p:nvSpPr>
                <p:cNvPr id="421" name="Έλλειψη 8"/>
                <p:cNvSpPr/>
                <p:nvPr/>
              </p:nvSpPr>
              <p:spPr bwMode="auto">
                <a:xfrm>
                  <a:off x="1285853" y="714356"/>
                  <a:ext cx="396874" cy="330200"/>
                </a:xfrm>
                <a:prstGeom prst="ellipse">
                  <a:avLst/>
                </a:prstGeom>
                <a:solidFill>
                  <a:srgbClr val="7030A0">
                    <a:alpha val="8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l-G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l-GR" b="1" dirty="0">
                    <a:solidFill>
                      <a:schemeClr val="tx1"/>
                    </a:solidFill>
                  </a:endParaRPr>
                </a:p>
              </p:txBody>
            </p:sp>
          </p:grpSp>
          <p:sp>
            <p:nvSpPr>
              <p:cNvPr id="2105" name="TextBox 281"/>
              <p:cNvSpPr txBox="1">
                <a:spLocks noChangeArrowheads="1"/>
              </p:cNvSpPr>
              <p:nvPr/>
            </p:nvSpPr>
            <p:spPr bwMode="auto">
              <a:xfrm>
                <a:off x="6500813" y="881891"/>
                <a:ext cx="6524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Calibri" charset="0"/>
                  </a:rPr>
                  <a:t>Th17</a:t>
                </a:r>
                <a:endParaRPr lang="el-GR">
                  <a:latin typeface="Calibri" charset="0"/>
                </a:endParaRPr>
              </a:p>
            </p:txBody>
          </p:sp>
          <p:sp>
            <p:nvSpPr>
              <p:cNvPr id="2106" name="TextBox 301"/>
              <p:cNvSpPr txBox="1">
                <a:spLocks noChangeArrowheads="1"/>
              </p:cNvSpPr>
              <p:nvPr/>
            </p:nvSpPr>
            <p:spPr bwMode="auto">
              <a:xfrm>
                <a:off x="5072063" y="2382078"/>
                <a:ext cx="5429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dirty="0">
                    <a:latin typeface="Calibri" charset="0"/>
                  </a:rPr>
                  <a:t>IL-10</a:t>
                </a:r>
                <a:endParaRPr lang="el-GR" sz="1400" dirty="0">
                  <a:latin typeface="Calibri" charset="0"/>
                </a:endParaRPr>
              </a:p>
            </p:txBody>
          </p:sp>
          <p:grpSp>
            <p:nvGrpSpPr>
              <p:cNvPr id="2107" name="Group 307"/>
              <p:cNvGrpSpPr>
                <a:grpSpLocks/>
              </p:cNvGrpSpPr>
              <p:nvPr/>
            </p:nvGrpSpPr>
            <p:grpSpPr bwMode="auto">
              <a:xfrm rot="19461842">
                <a:off x="4351508" y="2115726"/>
                <a:ext cx="1411351" cy="136190"/>
                <a:chOff x="2479675" y="973138"/>
                <a:chExt cx="962025" cy="446087"/>
              </a:xfrm>
            </p:grpSpPr>
            <p:cxnSp>
              <p:nvCxnSpPr>
                <p:cNvPr id="425" name="Ευθεία γραμμή σύνδεσης 63"/>
                <p:cNvCxnSpPr/>
                <p:nvPr/>
              </p:nvCxnSpPr>
              <p:spPr bwMode="auto">
                <a:xfrm>
                  <a:off x="2478541" y="1151738"/>
                  <a:ext cx="962026"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26" name="Ευθεία γραμμή σύνδεσης 65"/>
                <p:cNvCxnSpPr/>
                <p:nvPr/>
              </p:nvCxnSpPr>
              <p:spPr bwMode="auto">
                <a:xfrm>
                  <a:off x="3434324" y="968327"/>
                  <a:ext cx="0" cy="4460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Group 226"/>
              <p:cNvGrpSpPr/>
              <p:nvPr/>
            </p:nvGrpSpPr>
            <p:grpSpPr>
              <a:xfrm>
                <a:off x="6786578" y="1310512"/>
                <a:ext cx="264857" cy="447738"/>
                <a:chOff x="7422334" y="350738"/>
                <a:chExt cx="264857" cy="447738"/>
              </a:xfrm>
              <a:solidFill>
                <a:srgbClr val="990099"/>
              </a:solidFill>
            </p:grpSpPr>
            <p:sp>
              <p:nvSpPr>
                <p:cNvPr id="170" name="Oval 8"/>
                <p:cNvSpPr>
                  <a:spLocks noChangeAspect="1" noChangeArrowheads="1"/>
                </p:cNvSpPr>
                <p:nvPr/>
              </p:nvSpPr>
              <p:spPr bwMode="auto">
                <a:xfrm rot="5491805">
                  <a:off x="7517926" y="714688"/>
                  <a:ext cx="40953" cy="43627"/>
                </a:xfrm>
                <a:prstGeom prst="ellipse">
                  <a:avLst/>
                </a:prstGeom>
                <a:grp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72" name="Oval 18"/>
                <p:cNvSpPr>
                  <a:spLocks noChangeAspect="1" noChangeArrowheads="1"/>
                </p:cNvSpPr>
                <p:nvPr/>
              </p:nvSpPr>
              <p:spPr bwMode="auto">
                <a:xfrm rot="5491805">
                  <a:off x="7507224" y="432845"/>
                  <a:ext cx="40953" cy="42976"/>
                </a:xfrm>
                <a:prstGeom prst="ellipse">
                  <a:avLst/>
                </a:prstGeom>
                <a:grp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76" name="Oval 20"/>
                <p:cNvSpPr>
                  <a:spLocks noChangeAspect="1" noChangeArrowheads="1"/>
                </p:cNvSpPr>
                <p:nvPr/>
              </p:nvSpPr>
              <p:spPr bwMode="auto">
                <a:xfrm rot="5491805">
                  <a:off x="7598972" y="394180"/>
                  <a:ext cx="41259" cy="42976"/>
                </a:xfrm>
                <a:prstGeom prst="ellipse">
                  <a:avLst/>
                </a:prstGeom>
                <a:grp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84" name="Oval 24"/>
                <p:cNvSpPr>
                  <a:spLocks noChangeAspect="1" noChangeArrowheads="1"/>
                </p:cNvSpPr>
                <p:nvPr/>
              </p:nvSpPr>
              <p:spPr bwMode="auto">
                <a:xfrm rot="5491805">
                  <a:off x="7453655" y="480141"/>
                  <a:ext cx="40342" cy="43952"/>
                </a:xfrm>
                <a:prstGeom prst="ellipse">
                  <a:avLst/>
                </a:prstGeom>
                <a:grp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85" name="Oval 25"/>
                <p:cNvSpPr>
                  <a:spLocks noChangeAspect="1" noChangeArrowheads="1"/>
                </p:cNvSpPr>
                <p:nvPr/>
              </p:nvSpPr>
              <p:spPr bwMode="auto">
                <a:xfrm rot="5491805">
                  <a:off x="7600312" y="349727"/>
                  <a:ext cx="40953" cy="42976"/>
                </a:xfrm>
                <a:prstGeom prst="ellipse">
                  <a:avLst/>
                </a:prstGeom>
                <a:grp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87" name="Oval 26"/>
                <p:cNvSpPr>
                  <a:spLocks noChangeAspect="1" noChangeArrowheads="1"/>
                </p:cNvSpPr>
                <p:nvPr/>
              </p:nvSpPr>
              <p:spPr bwMode="auto">
                <a:xfrm rot="5491805">
                  <a:off x="7544295" y="483049"/>
                  <a:ext cx="40342" cy="42976"/>
                </a:xfrm>
                <a:prstGeom prst="ellipse">
                  <a:avLst/>
                </a:prstGeom>
                <a:grp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88" name="Oval 31"/>
                <p:cNvSpPr>
                  <a:spLocks noChangeAspect="1" noChangeArrowheads="1"/>
                </p:cNvSpPr>
                <p:nvPr/>
              </p:nvSpPr>
              <p:spPr bwMode="auto">
                <a:xfrm rot="5491805">
                  <a:off x="7473411" y="625449"/>
                  <a:ext cx="40953" cy="43627"/>
                </a:xfrm>
                <a:prstGeom prst="ellipse">
                  <a:avLst/>
                </a:prstGeom>
                <a:grp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91" name="Oval 34"/>
                <p:cNvSpPr>
                  <a:spLocks noChangeAspect="1" noChangeArrowheads="1"/>
                </p:cNvSpPr>
                <p:nvPr/>
              </p:nvSpPr>
              <p:spPr bwMode="auto">
                <a:xfrm rot="5491805">
                  <a:off x="7480070" y="376152"/>
                  <a:ext cx="40953" cy="43627"/>
                </a:xfrm>
                <a:prstGeom prst="ellipse">
                  <a:avLst/>
                </a:prstGeom>
                <a:grp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95" name="Oval 36"/>
                <p:cNvSpPr>
                  <a:spLocks noChangeAspect="1" noChangeArrowheads="1"/>
                </p:cNvSpPr>
                <p:nvPr/>
              </p:nvSpPr>
              <p:spPr bwMode="auto">
                <a:xfrm rot="5491805">
                  <a:off x="7640978" y="618930"/>
                  <a:ext cx="40342" cy="42976"/>
                </a:xfrm>
                <a:prstGeom prst="ellipse">
                  <a:avLst/>
                </a:prstGeom>
                <a:grp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97" name="Oval 37"/>
                <p:cNvSpPr>
                  <a:spLocks noChangeAspect="1" noChangeArrowheads="1"/>
                </p:cNvSpPr>
                <p:nvPr/>
              </p:nvSpPr>
              <p:spPr bwMode="auto">
                <a:xfrm rot="5491805">
                  <a:off x="7551990" y="531094"/>
                  <a:ext cx="41259" cy="43627"/>
                </a:xfrm>
                <a:prstGeom prst="ellipse">
                  <a:avLst/>
                </a:prstGeom>
                <a:grp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98" name="Oval 38"/>
                <p:cNvSpPr>
                  <a:spLocks noChangeAspect="1" noChangeArrowheads="1"/>
                </p:cNvSpPr>
                <p:nvPr/>
              </p:nvSpPr>
              <p:spPr bwMode="auto">
                <a:xfrm rot="5491805">
                  <a:off x="7645226" y="448455"/>
                  <a:ext cx="40953" cy="42976"/>
                </a:xfrm>
                <a:prstGeom prst="ellipse">
                  <a:avLst/>
                </a:prstGeom>
                <a:grp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200" name="Oval 39"/>
                <p:cNvSpPr>
                  <a:spLocks noChangeAspect="1" noChangeArrowheads="1"/>
                </p:cNvSpPr>
                <p:nvPr/>
              </p:nvSpPr>
              <p:spPr bwMode="auto">
                <a:xfrm rot="5491805">
                  <a:off x="7642792" y="533845"/>
                  <a:ext cx="41259" cy="42976"/>
                </a:xfrm>
                <a:prstGeom prst="ellipse">
                  <a:avLst/>
                </a:prstGeom>
                <a:grp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203" name="Oval 41"/>
                <p:cNvSpPr>
                  <a:spLocks noChangeAspect="1" noChangeArrowheads="1"/>
                </p:cNvSpPr>
                <p:nvPr/>
              </p:nvSpPr>
              <p:spPr bwMode="auto">
                <a:xfrm rot="5491805">
                  <a:off x="7593861" y="743153"/>
                  <a:ext cx="40953" cy="43952"/>
                </a:xfrm>
                <a:prstGeom prst="ellipse">
                  <a:avLst/>
                </a:prstGeom>
                <a:grp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219" name="Oval 52"/>
                <p:cNvSpPr>
                  <a:spLocks noChangeAspect="1" noChangeArrowheads="1"/>
                </p:cNvSpPr>
                <p:nvPr/>
              </p:nvSpPr>
              <p:spPr bwMode="auto">
                <a:xfrm rot="5491805">
                  <a:off x="7491689" y="525649"/>
                  <a:ext cx="40342" cy="43627"/>
                </a:xfrm>
                <a:prstGeom prst="ellipse">
                  <a:avLst/>
                </a:prstGeom>
                <a:grp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220" name="Oval 53"/>
                <p:cNvSpPr>
                  <a:spLocks noChangeAspect="1" noChangeArrowheads="1"/>
                </p:cNvSpPr>
                <p:nvPr/>
              </p:nvSpPr>
              <p:spPr bwMode="auto">
                <a:xfrm rot="5491805">
                  <a:off x="7551846" y="627870"/>
                  <a:ext cx="40953" cy="42976"/>
                </a:xfrm>
                <a:prstGeom prst="ellipse">
                  <a:avLst/>
                </a:prstGeom>
                <a:grp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221" name="Oval 54"/>
                <p:cNvSpPr>
                  <a:spLocks noChangeAspect="1" noChangeArrowheads="1"/>
                </p:cNvSpPr>
                <p:nvPr/>
              </p:nvSpPr>
              <p:spPr bwMode="auto">
                <a:xfrm rot="5491805">
                  <a:off x="7423345" y="756512"/>
                  <a:ext cx="40953" cy="42976"/>
                </a:xfrm>
                <a:prstGeom prst="ellipse">
                  <a:avLst/>
                </a:prstGeom>
                <a:grp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grpSp>
          <p:sp>
            <p:nvSpPr>
              <p:cNvPr id="2109" name="TextBox 301"/>
              <p:cNvSpPr txBox="1">
                <a:spLocks noChangeArrowheads="1"/>
              </p:cNvSpPr>
              <p:nvPr/>
            </p:nvSpPr>
            <p:spPr bwMode="auto">
              <a:xfrm>
                <a:off x="7000875" y="1239078"/>
                <a:ext cx="5429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latin typeface="Calibri" charset="0"/>
                  </a:rPr>
                  <a:t>IL-17</a:t>
                </a:r>
                <a:endParaRPr lang="el-GR" sz="1400">
                  <a:latin typeface="Calibri" charset="0"/>
                </a:endParaRPr>
              </a:p>
            </p:txBody>
          </p:sp>
          <p:sp>
            <p:nvSpPr>
              <p:cNvPr id="2110" name="TextBox 301"/>
              <p:cNvSpPr txBox="1">
                <a:spLocks noChangeArrowheads="1"/>
              </p:cNvSpPr>
              <p:nvPr/>
            </p:nvSpPr>
            <p:spPr bwMode="auto">
              <a:xfrm>
                <a:off x="7000875" y="1596266"/>
                <a:ext cx="5429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latin typeface="Calibri" charset="0"/>
                  </a:rPr>
                  <a:t>IL-22</a:t>
                </a:r>
                <a:endParaRPr lang="el-GR" sz="1400">
                  <a:latin typeface="Calibri" charset="0"/>
                </a:endParaRPr>
              </a:p>
            </p:txBody>
          </p:sp>
          <p:grpSp>
            <p:nvGrpSpPr>
              <p:cNvPr id="9" name="Group 8"/>
              <p:cNvGrpSpPr/>
              <p:nvPr/>
            </p:nvGrpSpPr>
            <p:grpSpPr>
              <a:xfrm>
                <a:off x="71438" y="2012190"/>
                <a:ext cx="5715000" cy="3227388"/>
                <a:chOff x="71438" y="2012190"/>
                <a:chExt cx="5715000" cy="3227388"/>
              </a:xfrm>
            </p:grpSpPr>
            <p:sp>
              <p:nvSpPr>
                <p:cNvPr id="2092" name="TextBox 286"/>
                <p:cNvSpPr txBox="1">
                  <a:spLocks noChangeArrowheads="1"/>
                </p:cNvSpPr>
                <p:nvPr/>
              </p:nvSpPr>
              <p:spPr bwMode="auto">
                <a:xfrm>
                  <a:off x="214313" y="3453641"/>
                  <a:ext cx="10366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800">
                      <a:latin typeface="Calibri" charset="0"/>
                    </a:rPr>
                    <a:t>Activation</a:t>
                  </a:r>
                </a:p>
                <a:p>
                  <a:pPr eaLnBrk="1" hangingPunct="1"/>
                  <a:r>
                    <a:rPr lang="en-US" sz="800">
                      <a:latin typeface="Calibri" charset="0"/>
                    </a:rPr>
                    <a:t>Cytokine production</a:t>
                  </a:r>
                </a:p>
                <a:p>
                  <a:pPr eaLnBrk="1" hangingPunct="1"/>
                  <a:r>
                    <a:rPr lang="en-US" sz="800">
                      <a:latin typeface="Calibri" charset="0"/>
                    </a:rPr>
                    <a:t>NO production</a:t>
                  </a:r>
                  <a:endParaRPr lang="el-GR" sz="800">
                    <a:latin typeface="Calibri" charset="0"/>
                  </a:endParaRPr>
                </a:p>
              </p:txBody>
            </p:sp>
            <p:sp>
              <p:nvSpPr>
                <p:cNvPr id="288" name="Down Arrow 287"/>
                <p:cNvSpPr/>
                <p:nvPr/>
              </p:nvSpPr>
              <p:spPr>
                <a:xfrm>
                  <a:off x="142875" y="3491741"/>
                  <a:ext cx="71438" cy="104775"/>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89" name="Down Arrow 288"/>
                <p:cNvSpPr/>
                <p:nvPr/>
              </p:nvSpPr>
              <p:spPr>
                <a:xfrm>
                  <a:off x="142875" y="3634616"/>
                  <a:ext cx="71438" cy="104775"/>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99" name="Down Arrow 298"/>
                <p:cNvSpPr/>
                <p:nvPr/>
              </p:nvSpPr>
              <p:spPr>
                <a:xfrm>
                  <a:off x="142875" y="3777491"/>
                  <a:ext cx="71438" cy="104775"/>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300" name="Down Arrow 299"/>
                <p:cNvSpPr/>
                <p:nvPr/>
              </p:nvSpPr>
              <p:spPr>
                <a:xfrm>
                  <a:off x="142875" y="3929891"/>
                  <a:ext cx="71438" cy="104775"/>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097" name="TextBox 300"/>
                <p:cNvSpPr txBox="1">
                  <a:spLocks noChangeArrowheads="1"/>
                </p:cNvSpPr>
                <p:nvPr/>
              </p:nvSpPr>
              <p:spPr bwMode="auto">
                <a:xfrm>
                  <a:off x="214313" y="3882266"/>
                  <a:ext cx="731837"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800">
                      <a:latin typeface="Calibri" charset="0"/>
                    </a:rPr>
                    <a:t>Phogocytosis</a:t>
                  </a:r>
                  <a:endParaRPr lang="el-GR" sz="800">
                    <a:latin typeface="Calibri" charset="0"/>
                  </a:endParaRPr>
                </a:p>
              </p:txBody>
            </p:sp>
            <p:grpSp>
              <p:nvGrpSpPr>
                <p:cNvPr id="8" name="Group 7"/>
                <p:cNvGrpSpPr/>
                <p:nvPr/>
              </p:nvGrpSpPr>
              <p:grpSpPr>
                <a:xfrm>
                  <a:off x="71438" y="2012190"/>
                  <a:ext cx="5715000" cy="3227388"/>
                  <a:chOff x="71438" y="2012190"/>
                  <a:chExt cx="5715000" cy="3227388"/>
                </a:xfrm>
              </p:grpSpPr>
              <p:grpSp>
                <p:nvGrpSpPr>
                  <p:cNvPr id="2050" name="Group 435"/>
                  <p:cNvGrpSpPr>
                    <a:grpSpLocks/>
                  </p:cNvGrpSpPr>
                  <p:nvPr/>
                </p:nvGrpSpPr>
                <p:grpSpPr bwMode="auto">
                  <a:xfrm>
                    <a:off x="3401188" y="4072897"/>
                    <a:ext cx="500062" cy="571500"/>
                    <a:chOff x="3643313" y="2357438"/>
                    <a:chExt cx="1095375" cy="1128712"/>
                  </a:xfrm>
                </p:grpSpPr>
                <p:sp>
                  <p:nvSpPr>
                    <p:cNvPr id="173" name="Freeform 172"/>
                    <p:cNvSpPr>
                      <a:spLocks/>
                    </p:cNvSpPr>
                    <p:nvPr/>
                  </p:nvSpPr>
                  <p:spPr bwMode="auto">
                    <a:xfrm rot="7698157">
                      <a:off x="3626645" y="2374106"/>
                      <a:ext cx="1128712" cy="1095375"/>
                    </a:xfrm>
                    <a:custGeom>
                      <a:avLst/>
                      <a:gdLst/>
                      <a:ahLst/>
                      <a:cxnLst>
                        <a:cxn ang="0">
                          <a:pos x="270" y="298"/>
                        </a:cxn>
                        <a:cxn ang="0">
                          <a:pos x="322" y="213"/>
                        </a:cxn>
                        <a:cxn ang="0">
                          <a:pos x="301" y="101"/>
                        </a:cxn>
                        <a:cxn ang="0">
                          <a:pos x="239" y="28"/>
                        </a:cxn>
                        <a:cxn ang="0">
                          <a:pos x="91" y="18"/>
                        </a:cxn>
                        <a:cxn ang="0">
                          <a:pos x="9" y="134"/>
                        </a:cxn>
                        <a:cxn ang="0">
                          <a:pos x="36" y="267"/>
                        </a:cxn>
                        <a:cxn ang="0">
                          <a:pos x="148" y="327"/>
                        </a:cxn>
                        <a:cxn ang="0">
                          <a:pos x="270" y="298"/>
                        </a:cxn>
                      </a:cxnLst>
                      <a:rect l="0" t="0" r="r" b="b"/>
                      <a:pathLst>
                        <a:path w="327" h="332">
                          <a:moveTo>
                            <a:pt x="270" y="298"/>
                          </a:moveTo>
                          <a:cubicBezTo>
                            <a:pt x="298" y="279"/>
                            <a:pt x="317" y="246"/>
                            <a:pt x="322" y="213"/>
                          </a:cubicBezTo>
                          <a:cubicBezTo>
                            <a:pt x="327" y="180"/>
                            <a:pt x="315" y="132"/>
                            <a:pt x="301" y="101"/>
                          </a:cubicBezTo>
                          <a:cubicBezTo>
                            <a:pt x="287" y="70"/>
                            <a:pt x="274" y="42"/>
                            <a:pt x="239" y="28"/>
                          </a:cubicBezTo>
                          <a:cubicBezTo>
                            <a:pt x="204" y="14"/>
                            <a:pt x="129" y="0"/>
                            <a:pt x="91" y="18"/>
                          </a:cubicBezTo>
                          <a:cubicBezTo>
                            <a:pt x="53" y="36"/>
                            <a:pt x="19" y="93"/>
                            <a:pt x="9" y="134"/>
                          </a:cubicBezTo>
                          <a:cubicBezTo>
                            <a:pt x="0" y="176"/>
                            <a:pt x="13" y="235"/>
                            <a:pt x="36" y="267"/>
                          </a:cubicBezTo>
                          <a:cubicBezTo>
                            <a:pt x="59" y="299"/>
                            <a:pt x="109" y="322"/>
                            <a:pt x="148" y="327"/>
                          </a:cubicBezTo>
                          <a:cubicBezTo>
                            <a:pt x="187" y="332"/>
                            <a:pt x="245" y="304"/>
                            <a:pt x="270" y="298"/>
                          </a:cubicBezTo>
                          <a:close/>
                        </a:path>
                      </a:pathLst>
                    </a:custGeom>
                    <a:solidFill>
                      <a:srgbClr val="0070C0">
                        <a:alpha val="76000"/>
                      </a:srgbClr>
                    </a:solidFill>
                    <a:ln w="22225" cmpd="sng">
                      <a:solidFill>
                        <a:srgbClr val="002060"/>
                      </a:solidFill>
                      <a:round/>
                      <a:headEnd/>
                      <a:tailEnd/>
                    </a:ln>
                    <a:effectLst>
                      <a:outerShdw blurRad="355600" dist="50800" dir="5400000" algn="ctr" rotWithShape="0">
                        <a:schemeClr val="tx1"/>
                      </a:outerShdw>
                    </a:effectLst>
                  </p:spPr>
                  <p:txBody>
                    <a:bodyP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dirty="0"/>
                    </a:p>
                  </p:txBody>
                </p:sp>
                <p:sp>
                  <p:nvSpPr>
                    <p:cNvPr id="174" name="Έλλειψη 8"/>
                    <p:cNvSpPr/>
                    <p:nvPr/>
                  </p:nvSpPr>
                  <p:spPr bwMode="auto">
                    <a:xfrm>
                      <a:off x="3771975" y="2520474"/>
                      <a:ext cx="869346" cy="746204"/>
                    </a:xfrm>
                    <a:prstGeom prst="ellipse">
                      <a:avLst/>
                    </a:prstGeom>
                    <a:solidFill>
                      <a:srgbClr val="00B0F0">
                        <a:alpha val="8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l-G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l-GR" b="1" dirty="0">
                        <a:solidFill>
                          <a:schemeClr val="tx1"/>
                        </a:solidFill>
                      </a:endParaRPr>
                    </a:p>
                  </p:txBody>
                </p:sp>
              </p:grpSp>
              <p:cxnSp>
                <p:nvCxnSpPr>
                  <p:cNvPr id="186" name="Straight Arrow Connector 185"/>
                  <p:cNvCxnSpPr/>
                  <p:nvPr/>
                </p:nvCxnSpPr>
                <p:spPr>
                  <a:xfrm>
                    <a:off x="5072063" y="3810828"/>
                    <a:ext cx="71437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89" name="TextBox 301"/>
                  <p:cNvSpPr txBox="1">
                    <a:spLocks noChangeArrowheads="1"/>
                  </p:cNvSpPr>
                  <p:nvPr/>
                </p:nvSpPr>
                <p:spPr bwMode="auto">
                  <a:xfrm>
                    <a:off x="4643438" y="3779680"/>
                    <a:ext cx="5429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latin typeface="Calibri" charset="0"/>
                      </a:rPr>
                      <a:t>IL-10</a:t>
                    </a:r>
                    <a:endParaRPr lang="el-GR" sz="1400">
                      <a:latin typeface="Calibri" charset="0"/>
                    </a:endParaRPr>
                  </a:p>
                </p:txBody>
              </p:sp>
              <p:grpSp>
                <p:nvGrpSpPr>
                  <p:cNvPr id="2091" name="Group 60"/>
                  <p:cNvGrpSpPr>
                    <a:grpSpLocks/>
                  </p:cNvGrpSpPr>
                  <p:nvPr/>
                </p:nvGrpSpPr>
                <p:grpSpPr bwMode="auto">
                  <a:xfrm>
                    <a:off x="1357313" y="3310766"/>
                    <a:ext cx="785812" cy="714375"/>
                    <a:chOff x="2278063" y="1074737"/>
                    <a:chExt cx="4573588" cy="4862513"/>
                  </a:xfrm>
                </p:grpSpPr>
                <p:sp>
                  <p:nvSpPr>
                    <p:cNvPr id="62" name="Freeform 6"/>
                    <p:cNvSpPr>
                      <a:spLocks noChangeAspect="1"/>
                    </p:cNvSpPr>
                    <p:nvPr/>
                  </p:nvSpPr>
                  <p:spPr bwMode="auto">
                    <a:xfrm rot="-3138440">
                      <a:off x="2133598" y="1219203"/>
                      <a:ext cx="4862513" cy="4573588"/>
                    </a:xfrm>
                    <a:custGeom>
                      <a:avLst/>
                      <a:gdLst>
                        <a:gd name="T0" fmla="*/ 4862513 w 12009"/>
                        <a:gd name="T1" fmla="*/ 2286794 h 11300"/>
                        <a:gd name="T2" fmla="*/ 4456798 w 12009"/>
                        <a:gd name="T3" fmla="*/ 2810935 h 11300"/>
                        <a:gd name="T4" fmla="*/ 4528466 w 12009"/>
                        <a:gd name="T5" fmla="*/ 3439500 h 11300"/>
                        <a:gd name="T6" fmla="*/ 3914224 w 12009"/>
                        <a:gd name="T7" fmla="*/ 3683560 h 11300"/>
                        <a:gd name="T8" fmla="*/ 3659538 w 12009"/>
                        <a:gd name="T9" fmla="*/ 4261532 h 11300"/>
                        <a:gd name="T10" fmla="*/ 2987799 w 12009"/>
                        <a:gd name="T11" fmla="*/ 4189488 h 11300"/>
                        <a:gd name="T12" fmla="*/ 2431459 w 12009"/>
                        <a:gd name="T13" fmla="*/ 4573588 h 11300"/>
                        <a:gd name="T14" fmla="*/ 1874714 w 12009"/>
                        <a:gd name="T15" fmla="*/ 4189488 h 11300"/>
                        <a:gd name="T16" fmla="*/ 1203380 w 12009"/>
                        <a:gd name="T17" fmla="*/ 4261532 h 11300"/>
                        <a:gd name="T18" fmla="*/ 948289 w 12009"/>
                        <a:gd name="T19" fmla="*/ 3683560 h 11300"/>
                        <a:gd name="T20" fmla="*/ 334047 w 12009"/>
                        <a:gd name="T21" fmla="*/ 3439500 h 11300"/>
                        <a:gd name="T22" fmla="*/ 406120 w 12009"/>
                        <a:gd name="T23" fmla="*/ 2810935 h 11300"/>
                        <a:gd name="T24" fmla="*/ 0 w 12009"/>
                        <a:gd name="T25" fmla="*/ 2286794 h 11300"/>
                        <a:gd name="T26" fmla="*/ 406120 w 12009"/>
                        <a:gd name="T27" fmla="*/ 1762653 h 11300"/>
                        <a:gd name="T28" fmla="*/ 334047 w 12009"/>
                        <a:gd name="T29" fmla="*/ 1134493 h 11300"/>
                        <a:gd name="T30" fmla="*/ 948289 w 12009"/>
                        <a:gd name="T31" fmla="*/ 890433 h 11300"/>
                        <a:gd name="T32" fmla="*/ 1203380 w 12009"/>
                        <a:gd name="T33" fmla="*/ 312461 h 11300"/>
                        <a:gd name="T34" fmla="*/ 1874714 w 12009"/>
                        <a:gd name="T35" fmla="*/ 384505 h 11300"/>
                        <a:gd name="T36" fmla="*/ 2431459 w 12009"/>
                        <a:gd name="T37" fmla="*/ 0 h 11300"/>
                        <a:gd name="T38" fmla="*/ 2987799 w 12009"/>
                        <a:gd name="T39" fmla="*/ 384505 h 11300"/>
                        <a:gd name="T40" fmla="*/ 3659538 w 12009"/>
                        <a:gd name="T41" fmla="*/ 312461 h 11300"/>
                        <a:gd name="T42" fmla="*/ 3914224 w 12009"/>
                        <a:gd name="T43" fmla="*/ 890433 h 11300"/>
                        <a:gd name="T44" fmla="*/ 4528466 w 12009"/>
                        <a:gd name="T45" fmla="*/ 1134493 h 11300"/>
                        <a:gd name="T46" fmla="*/ 4456798 w 12009"/>
                        <a:gd name="T47" fmla="*/ 1762653 h 11300"/>
                        <a:gd name="T48" fmla="*/ 4862513 w 12009"/>
                        <a:gd name="T49" fmla="*/ 2286794 h 113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9"/>
                        <a:gd name="T76" fmla="*/ 0 h 11300"/>
                        <a:gd name="T77" fmla="*/ 12009 w 12009"/>
                        <a:gd name="T78" fmla="*/ 11300 h 113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9" h="11300">
                          <a:moveTo>
                            <a:pt x="12009" y="5650"/>
                          </a:moveTo>
                          <a:cubicBezTo>
                            <a:pt x="11468" y="6511"/>
                            <a:pt x="11140" y="6502"/>
                            <a:pt x="11007" y="6945"/>
                          </a:cubicBezTo>
                          <a:cubicBezTo>
                            <a:pt x="10874" y="7620"/>
                            <a:pt x="10936" y="7238"/>
                            <a:pt x="11184" y="8498"/>
                          </a:cubicBezTo>
                          <a:cubicBezTo>
                            <a:pt x="10510" y="8799"/>
                            <a:pt x="10013" y="9651"/>
                            <a:pt x="9667" y="9101"/>
                          </a:cubicBezTo>
                          <a:cubicBezTo>
                            <a:pt x="9322" y="9695"/>
                            <a:pt x="9126" y="9855"/>
                            <a:pt x="9038" y="10529"/>
                          </a:cubicBezTo>
                          <a:cubicBezTo>
                            <a:pt x="8399" y="10227"/>
                            <a:pt x="7867" y="10156"/>
                            <a:pt x="7379" y="10351"/>
                          </a:cubicBezTo>
                          <a:cubicBezTo>
                            <a:pt x="6900" y="10351"/>
                            <a:pt x="6457" y="10547"/>
                            <a:pt x="6005" y="11300"/>
                          </a:cubicBezTo>
                          <a:cubicBezTo>
                            <a:pt x="5552" y="10076"/>
                            <a:pt x="5109" y="9926"/>
                            <a:pt x="4630" y="10351"/>
                          </a:cubicBezTo>
                          <a:cubicBezTo>
                            <a:pt x="4142" y="10449"/>
                            <a:pt x="3610" y="10147"/>
                            <a:pt x="2972" y="10529"/>
                          </a:cubicBezTo>
                          <a:cubicBezTo>
                            <a:pt x="2883" y="11283"/>
                            <a:pt x="2688" y="10405"/>
                            <a:pt x="2342" y="9101"/>
                          </a:cubicBezTo>
                          <a:cubicBezTo>
                            <a:pt x="1996" y="8870"/>
                            <a:pt x="1499" y="8781"/>
                            <a:pt x="825" y="8498"/>
                          </a:cubicBezTo>
                          <a:cubicBezTo>
                            <a:pt x="1074" y="8249"/>
                            <a:pt x="1136" y="7460"/>
                            <a:pt x="1003" y="6945"/>
                          </a:cubicBezTo>
                          <a:cubicBezTo>
                            <a:pt x="870" y="6733"/>
                            <a:pt x="541" y="6307"/>
                            <a:pt x="0" y="5650"/>
                          </a:cubicBezTo>
                          <a:cubicBezTo>
                            <a:pt x="541" y="4320"/>
                            <a:pt x="870" y="4657"/>
                            <a:pt x="1003" y="4355"/>
                          </a:cubicBezTo>
                          <a:cubicBezTo>
                            <a:pt x="1136" y="3664"/>
                            <a:pt x="1074" y="2697"/>
                            <a:pt x="825" y="2803"/>
                          </a:cubicBezTo>
                          <a:cubicBezTo>
                            <a:pt x="1499" y="2741"/>
                            <a:pt x="1996" y="2883"/>
                            <a:pt x="2342" y="2200"/>
                          </a:cubicBezTo>
                          <a:cubicBezTo>
                            <a:pt x="2688" y="2067"/>
                            <a:pt x="2883" y="1437"/>
                            <a:pt x="2972" y="772"/>
                          </a:cubicBezTo>
                          <a:cubicBezTo>
                            <a:pt x="3610" y="267"/>
                            <a:pt x="4142" y="1091"/>
                            <a:pt x="4630" y="950"/>
                          </a:cubicBezTo>
                          <a:cubicBezTo>
                            <a:pt x="5109" y="648"/>
                            <a:pt x="5552" y="151"/>
                            <a:pt x="6005" y="0"/>
                          </a:cubicBezTo>
                          <a:cubicBezTo>
                            <a:pt x="6457" y="346"/>
                            <a:pt x="6900" y="302"/>
                            <a:pt x="7379" y="950"/>
                          </a:cubicBezTo>
                          <a:cubicBezTo>
                            <a:pt x="7867" y="1411"/>
                            <a:pt x="8399" y="1020"/>
                            <a:pt x="9038" y="772"/>
                          </a:cubicBezTo>
                          <a:cubicBezTo>
                            <a:pt x="9126" y="1881"/>
                            <a:pt x="9322" y="816"/>
                            <a:pt x="9667" y="2200"/>
                          </a:cubicBezTo>
                          <a:cubicBezTo>
                            <a:pt x="10013" y="2200"/>
                            <a:pt x="10510" y="3052"/>
                            <a:pt x="11184" y="2803"/>
                          </a:cubicBezTo>
                          <a:cubicBezTo>
                            <a:pt x="10936" y="3770"/>
                            <a:pt x="10874" y="3247"/>
                            <a:pt x="11007" y="4355"/>
                          </a:cubicBezTo>
                          <a:cubicBezTo>
                            <a:pt x="11140" y="4418"/>
                            <a:pt x="11468" y="4923"/>
                            <a:pt x="12009" y="5650"/>
                          </a:cubicBezTo>
                        </a:path>
                      </a:pathLst>
                    </a:custGeom>
                    <a:solidFill>
                      <a:srgbClr val="CCCCFF"/>
                    </a:solidFill>
                    <a:ln w="6350">
                      <a:solidFill>
                        <a:srgbClr val="0000FF"/>
                      </a:solidFill>
                      <a:round/>
                      <a:headEnd/>
                      <a:tailEnd/>
                    </a:ln>
                    <a:effectLst>
                      <a:outerShdw blurRad="63500" algn="ctr" rotWithShape="0">
                        <a:srgbClr val="000000">
                          <a:alpha val="43137"/>
                        </a:srgbClr>
                      </a:outerShdw>
                    </a:effectLst>
                  </p:spPr>
                  <p:txBody>
                    <a:bodyPr/>
                    <a:lstStyle/>
                    <a:p>
                      <a:pPr fontAlgn="auto">
                        <a:spcBef>
                          <a:spcPts val="0"/>
                        </a:spcBef>
                        <a:spcAft>
                          <a:spcPts val="0"/>
                        </a:spcAft>
                        <a:defRPr/>
                      </a:pPr>
                      <a:endParaRPr lang="el-GR">
                        <a:latin typeface="+mn-lt"/>
                        <a:ea typeface="+mn-ea"/>
                        <a:cs typeface="+mn-cs"/>
                      </a:endParaRPr>
                    </a:p>
                  </p:txBody>
                </p:sp>
                <p:sp>
                  <p:nvSpPr>
                    <p:cNvPr id="2118" name="Freeform 6"/>
                    <p:cNvSpPr>
                      <a:spLocks noChangeAspect="1"/>
                    </p:cNvSpPr>
                    <p:nvPr/>
                  </p:nvSpPr>
                  <p:spPr bwMode="auto">
                    <a:xfrm>
                      <a:off x="4495800" y="3886200"/>
                      <a:ext cx="1387475" cy="1279445"/>
                    </a:xfrm>
                    <a:custGeom>
                      <a:avLst/>
                      <a:gdLst>
                        <a:gd name="T0" fmla="*/ 2147483647 w 140"/>
                        <a:gd name="T1" fmla="*/ 2147483647 h 128"/>
                        <a:gd name="T2" fmla="*/ 2147483647 w 140"/>
                        <a:gd name="T3" fmla="*/ 2147483647 h 128"/>
                        <a:gd name="T4" fmla="*/ 2147483647 w 140"/>
                        <a:gd name="T5" fmla="*/ 2147483647 h 128"/>
                        <a:gd name="T6" fmla="*/ 2147483647 w 140"/>
                        <a:gd name="T7" fmla="*/ 2147483647 h 128"/>
                        <a:gd name="T8" fmla="*/ 2147483647 w 140"/>
                        <a:gd name="T9" fmla="*/ 2147483647 h 128"/>
                        <a:gd name="T10" fmla="*/ 2147483647 w 140"/>
                        <a:gd name="T11" fmla="*/ 2147483647 h 128"/>
                        <a:gd name="T12" fmla="*/ 0 60000 65536"/>
                        <a:gd name="T13" fmla="*/ 0 60000 65536"/>
                        <a:gd name="T14" fmla="*/ 0 60000 65536"/>
                        <a:gd name="T15" fmla="*/ 0 60000 65536"/>
                        <a:gd name="T16" fmla="*/ 0 60000 65536"/>
                        <a:gd name="T17" fmla="*/ 0 60000 65536"/>
                        <a:gd name="T18" fmla="*/ 0 w 140"/>
                        <a:gd name="T19" fmla="*/ 0 h 128"/>
                        <a:gd name="T20" fmla="*/ 140 w 140"/>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140" h="128">
                          <a:moveTo>
                            <a:pt x="33" y="118"/>
                          </a:moveTo>
                          <a:cubicBezTo>
                            <a:pt x="49" y="128"/>
                            <a:pt x="67" y="127"/>
                            <a:pt x="80" y="122"/>
                          </a:cubicBezTo>
                          <a:cubicBezTo>
                            <a:pt x="98" y="116"/>
                            <a:pt x="140" y="88"/>
                            <a:pt x="121" y="44"/>
                          </a:cubicBezTo>
                          <a:cubicBezTo>
                            <a:pt x="99" y="0"/>
                            <a:pt x="57" y="2"/>
                            <a:pt x="39" y="10"/>
                          </a:cubicBezTo>
                          <a:cubicBezTo>
                            <a:pt x="19" y="20"/>
                            <a:pt x="4" y="38"/>
                            <a:pt x="2" y="59"/>
                          </a:cubicBezTo>
                          <a:cubicBezTo>
                            <a:pt x="0" y="79"/>
                            <a:pt x="3" y="100"/>
                            <a:pt x="33" y="118"/>
                          </a:cubicBezTo>
                        </a:path>
                      </a:pathLst>
                    </a:cu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Calibri" charset="0"/>
                      </a:endParaRPr>
                    </a:p>
                  </p:txBody>
                </p:sp>
                <p:sp>
                  <p:nvSpPr>
                    <p:cNvPr id="2119" name="Oval 8"/>
                    <p:cNvSpPr>
                      <a:spLocks noChangeAspect="1" noChangeArrowheads="1"/>
                    </p:cNvSpPr>
                    <p:nvPr/>
                  </p:nvSpPr>
                  <p:spPr bwMode="auto">
                    <a:xfrm>
                      <a:off x="5486400" y="3352800"/>
                      <a:ext cx="212725"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20" name="Oval 9"/>
                    <p:cNvSpPr>
                      <a:spLocks noChangeAspect="1" noChangeArrowheads="1"/>
                    </p:cNvSpPr>
                    <p:nvPr/>
                  </p:nvSpPr>
                  <p:spPr bwMode="auto">
                    <a:xfrm>
                      <a:off x="3578225" y="4325938"/>
                      <a:ext cx="212725"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21" name="Oval 10"/>
                    <p:cNvSpPr>
                      <a:spLocks noChangeAspect="1" noChangeArrowheads="1"/>
                    </p:cNvSpPr>
                    <p:nvPr/>
                  </p:nvSpPr>
                  <p:spPr bwMode="auto">
                    <a:xfrm>
                      <a:off x="4022725" y="4325938"/>
                      <a:ext cx="212725"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22" name="Oval 11"/>
                    <p:cNvSpPr>
                      <a:spLocks noChangeAspect="1" noChangeArrowheads="1"/>
                    </p:cNvSpPr>
                    <p:nvPr/>
                  </p:nvSpPr>
                  <p:spPr bwMode="auto">
                    <a:xfrm>
                      <a:off x="3368675" y="3673475"/>
                      <a:ext cx="209550" cy="209550"/>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23" name="Oval 12"/>
                    <p:cNvSpPr>
                      <a:spLocks noChangeAspect="1" noChangeArrowheads="1"/>
                    </p:cNvSpPr>
                    <p:nvPr/>
                  </p:nvSpPr>
                  <p:spPr bwMode="auto">
                    <a:xfrm>
                      <a:off x="2925763" y="4113213"/>
                      <a:ext cx="212725"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24" name="Oval 13"/>
                    <p:cNvSpPr>
                      <a:spLocks noChangeAspect="1" noChangeArrowheads="1"/>
                    </p:cNvSpPr>
                    <p:nvPr/>
                  </p:nvSpPr>
                  <p:spPr bwMode="auto">
                    <a:xfrm>
                      <a:off x="2819400" y="3352800"/>
                      <a:ext cx="212725" cy="209550"/>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25" name="Oval 14"/>
                    <p:cNvSpPr>
                      <a:spLocks noChangeAspect="1" noChangeArrowheads="1"/>
                    </p:cNvSpPr>
                    <p:nvPr/>
                  </p:nvSpPr>
                  <p:spPr bwMode="auto">
                    <a:xfrm>
                      <a:off x="2925763" y="3673475"/>
                      <a:ext cx="212725" cy="209550"/>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26" name="Oval 15"/>
                    <p:cNvSpPr>
                      <a:spLocks noChangeAspect="1" noChangeArrowheads="1"/>
                    </p:cNvSpPr>
                    <p:nvPr/>
                  </p:nvSpPr>
                  <p:spPr bwMode="auto">
                    <a:xfrm>
                      <a:off x="3348038" y="2095500"/>
                      <a:ext cx="212725"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27" name="Oval 16"/>
                    <p:cNvSpPr>
                      <a:spLocks noChangeAspect="1" noChangeArrowheads="1"/>
                    </p:cNvSpPr>
                    <p:nvPr/>
                  </p:nvSpPr>
                  <p:spPr bwMode="auto">
                    <a:xfrm>
                      <a:off x="4022725" y="3883025"/>
                      <a:ext cx="212725"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28" name="Oval 17"/>
                    <p:cNvSpPr>
                      <a:spLocks noChangeAspect="1" noChangeArrowheads="1"/>
                    </p:cNvSpPr>
                    <p:nvPr/>
                  </p:nvSpPr>
                  <p:spPr bwMode="auto">
                    <a:xfrm>
                      <a:off x="3352800" y="3276600"/>
                      <a:ext cx="212725" cy="209550"/>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29" name="Oval 18"/>
                    <p:cNvSpPr>
                      <a:spLocks noChangeAspect="1" noChangeArrowheads="1"/>
                    </p:cNvSpPr>
                    <p:nvPr/>
                  </p:nvSpPr>
                  <p:spPr bwMode="auto">
                    <a:xfrm>
                      <a:off x="4022725" y="3443288"/>
                      <a:ext cx="212725" cy="209550"/>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30" name="Oval 19"/>
                    <p:cNvSpPr>
                      <a:spLocks noChangeAspect="1" noChangeArrowheads="1"/>
                    </p:cNvSpPr>
                    <p:nvPr/>
                  </p:nvSpPr>
                  <p:spPr bwMode="auto">
                    <a:xfrm>
                      <a:off x="4252913" y="2555875"/>
                      <a:ext cx="209550"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31" name="Oval 20"/>
                    <p:cNvSpPr>
                      <a:spLocks noChangeAspect="1" noChangeArrowheads="1"/>
                    </p:cNvSpPr>
                    <p:nvPr/>
                  </p:nvSpPr>
                  <p:spPr bwMode="auto">
                    <a:xfrm>
                      <a:off x="3808413" y="3000375"/>
                      <a:ext cx="214313" cy="209550"/>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32" name="Oval 21"/>
                    <p:cNvSpPr>
                      <a:spLocks noChangeAspect="1" noChangeArrowheads="1"/>
                    </p:cNvSpPr>
                    <p:nvPr/>
                  </p:nvSpPr>
                  <p:spPr bwMode="auto">
                    <a:xfrm>
                      <a:off x="3368675" y="2555875"/>
                      <a:ext cx="209550"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33" name="Oval 22"/>
                    <p:cNvSpPr>
                      <a:spLocks noChangeAspect="1" noChangeArrowheads="1"/>
                    </p:cNvSpPr>
                    <p:nvPr/>
                  </p:nvSpPr>
                  <p:spPr bwMode="auto">
                    <a:xfrm>
                      <a:off x="3808413" y="2555875"/>
                      <a:ext cx="214313"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34" name="Oval 23"/>
                    <p:cNvSpPr>
                      <a:spLocks noChangeAspect="1" noChangeArrowheads="1"/>
                    </p:cNvSpPr>
                    <p:nvPr/>
                  </p:nvSpPr>
                  <p:spPr bwMode="auto">
                    <a:xfrm>
                      <a:off x="4114800" y="2209800"/>
                      <a:ext cx="212725" cy="209550"/>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35" name="Oval 24"/>
                    <p:cNvSpPr>
                      <a:spLocks noChangeAspect="1" noChangeArrowheads="1"/>
                    </p:cNvSpPr>
                    <p:nvPr/>
                  </p:nvSpPr>
                  <p:spPr bwMode="auto">
                    <a:xfrm>
                      <a:off x="4279900" y="3697288"/>
                      <a:ext cx="209550" cy="214313"/>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36" name="Oval 25"/>
                    <p:cNvSpPr>
                      <a:spLocks noChangeAspect="1" noChangeArrowheads="1"/>
                    </p:cNvSpPr>
                    <p:nvPr/>
                  </p:nvSpPr>
                  <p:spPr bwMode="auto">
                    <a:xfrm>
                      <a:off x="3578225" y="3000375"/>
                      <a:ext cx="212725" cy="209550"/>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37" name="Oval 26"/>
                    <p:cNvSpPr>
                      <a:spLocks noChangeAspect="1" noChangeArrowheads="1"/>
                    </p:cNvSpPr>
                    <p:nvPr/>
                  </p:nvSpPr>
                  <p:spPr bwMode="auto">
                    <a:xfrm>
                      <a:off x="4279900" y="3257550"/>
                      <a:ext cx="209550" cy="209550"/>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38" name="Oval 27"/>
                    <p:cNvSpPr>
                      <a:spLocks noChangeAspect="1" noChangeArrowheads="1"/>
                    </p:cNvSpPr>
                    <p:nvPr/>
                  </p:nvSpPr>
                  <p:spPr bwMode="auto">
                    <a:xfrm>
                      <a:off x="2908300" y="4410075"/>
                      <a:ext cx="209550"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39" name="Oval 28"/>
                    <p:cNvSpPr>
                      <a:spLocks noChangeAspect="1" noChangeArrowheads="1"/>
                    </p:cNvSpPr>
                    <p:nvPr/>
                  </p:nvSpPr>
                  <p:spPr bwMode="auto">
                    <a:xfrm>
                      <a:off x="3819525" y="4668838"/>
                      <a:ext cx="209550"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40" name="Oval 29"/>
                    <p:cNvSpPr>
                      <a:spLocks noChangeAspect="1" noChangeArrowheads="1"/>
                    </p:cNvSpPr>
                    <p:nvPr/>
                  </p:nvSpPr>
                  <p:spPr bwMode="auto">
                    <a:xfrm>
                      <a:off x="4022725" y="4770438"/>
                      <a:ext cx="212725"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41" name="Oval 30"/>
                    <p:cNvSpPr>
                      <a:spLocks noChangeAspect="1" noChangeArrowheads="1"/>
                    </p:cNvSpPr>
                    <p:nvPr/>
                  </p:nvSpPr>
                  <p:spPr bwMode="auto">
                    <a:xfrm>
                      <a:off x="3376613" y="4668838"/>
                      <a:ext cx="212725"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42" name="Oval 31"/>
                    <p:cNvSpPr>
                      <a:spLocks noChangeAspect="1" noChangeArrowheads="1"/>
                    </p:cNvSpPr>
                    <p:nvPr/>
                  </p:nvSpPr>
                  <p:spPr bwMode="auto">
                    <a:xfrm>
                      <a:off x="5029200" y="3581400"/>
                      <a:ext cx="212725"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43" name="Oval 32"/>
                    <p:cNvSpPr>
                      <a:spLocks noChangeAspect="1" noChangeArrowheads="1"/>
                    </p:cNvSpPr>
                    <p:nvPr/>
                  </p:nvSpPr>
                  <p:spPr bwMode="auto">
                    <a:xfrm>
                      <a:off x="2960688" y="3000375"/>
                      <a:ext cx="212725" cy="209550"/>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44" name="Oval 33"/>
                    <p:cNvSpPr>
                      <a:spLocks noChangeAspect="1" noChangeArrowheads="1"/>
                    </p:cNvSpPr>
                    <p:nvPr/>
                  </p:nvSpPr>
                  <p:spPr bwMode="auto">
                    <a:xfrm>
                      <a:off x="6067425" y="3422650"/>
                      <a:ext cx="209550"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45" name="Oval 34"/>
                    <p:cNvSpPr>
                      <a:spLocks noChangeAspect="1" noChangeArrowheads="1"/>
                    </p:cNvSpPr>
                    <p:nvPr/>
                  </p:nvSpPr>
                  <p:spPr bwMode="auto">
                    <a:xfrm>
                      <a:off x="3733800" y="3581400"/>
                      <a:ext cx="212725"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46" name="Oval 35"/>
                    <p:cNvSpPr>
                      <a:spLocks noChangeAspect="1" noChangeArrowheads="1"/>
                    </p:cNvSpPr>
                    <p:nvPr/>
                  </p:nvSpPr>
                  <p:spPr bwMode="auto">
                    <a:xfrm>
                      <a:off x="2908300" y="2768600"/>
                      <a:ext cx="209550" cy="209550"/>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47" name="Oval 36"/>
                    <p:cNvSpPr>
                      <a:spLocks noChangeAspect="1" noChangeArrowheads="1"/>
                    </p:cNvSpPr>
                    <p:nvPr/>
                  </p:nvSpPr>
                  <p:spPr bwMode="auto">
                    <a:xfrm>
                      <a:off x="4972050" y="2768600"/>
                      <a:ext cx="209550" cy="209550"/>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48" name="Oval 37"/>
                    <p:cNvSpPr>
                      <a:spLocks noChangeAspect="1" noChangeArrowheads="1"/>
                    </p:cNvSpPr>
                    <p:nvPr/>
                  </p:nvSpPr>
                  <p:spPr bwMode="auto">
                    <a:xfrm>
                      <a:off x="4527550" y="3209925"/>
                      <a:ext cx="214313"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49" name="Oval 38"/>
                    <p:cNvSpPr>
                      <a:spLocks noChangeAspect="1" noChangeArrowheads="1"/>
                    </p:cNvSpPr>
                    <p:nvPr/>
                  </p:nvSpPr>
                  <p:spPr bwMode="auto">
                    <a:xfrm>
                      <a:off x="4084638" y="2768600"/>
                      <a:ext cx="212725" cy="209550"/>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50" name="Oval 39"/>
                    <p:cNvSpPr>
                      <a:spLocks noChangeAspect="1" noChangeArrowheads="1"/>
                    </p:cNvSpPr>
                    <p:nvPr/>
                  </p:nvSpPr>
                  <p:spPr bwMode="auto">
                    <a:xfrm>
                      <a:off x="4527550" y="2768600"/>
                      <a:ext cx="214313" cy="209550"/>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51" name="Oval 40"/>
                    <p:cNvSpPr>
                      <a:spLocks noChangeAspect="1" noChangeArrowheads="1"/>
                    </p:cNvSpPr>
                    <p:nvPr/>
                  </p:nvSpPr>
                  <p:spPr bwMode="auto">
                    <a:xfrm>
                      <a:off x="6000750" y="3135313"/>
                      <a:ext cx="212725" cy="214313"/>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52" name="Oval 41"/>
                    <p:cNvSpPr>
                      <a:spLocks noChangeAspect="1" noChangeArrowheads="1"/>
                    </p:cNvSpPr>
                    <p:nvPr/>
                  </p:nvSpPr>
                  <p:spPr bwMode="auto">
                    <a:xfrm>
                      <a:off x="5624513" y="2978150"/>
                      <a:ext cx="212725" cy="214313"/>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53" name="Oval 42"/>
                    <p:cNvSpPr>
                      <a:spLocks noChangeAspect="1" noChangeArrowheads="1"/>
                    </p:cNvSpPr>
                    <p:nvPr/>
                  </p:nvSpPr>
                  <p:spPr bwMode="auto">
                    <a:xfrm>
                      <a:off x="5181600" y="2538413"/>
                      <a:ext cx="212725" cy="209550"/>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54" name="Oval 43"/>
                    <p:cNvSpPr>
                      <a:spLocks noChangeAspect="1" noChangeArrowheads="1"/>
                    </p:cNvSpPr>
                    <p:nvPr/>
                  </p:nvSpPr>
                  <p:spPr bwMode="auto">
                    <a:xfrm>
                      <a:off x="5624513" y="2538413"/>
                      <a:ext cx="212725" cy="209550"/>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55" name="Oval 44"/>
                    <p:cNvSpPr>
                      <a:spLocks noChangeAspect="1" noChangeArrowheads="1"/>
                    </p:cNvSpPr>
                    <p:nvPr/>
                  </p:nvSpPr>
                  <p:spPr bwMode="auto">
                    <a:xfrm>
                      <a:off x="4465638" y="1600200"/>
                      <a:ext cx="212725"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56" name="Oval 45"/>
                    <p:cNvSpPr>
                      <a:spLocks noChangeAspect="1" noChangeArrowheads="1"/>
                    </p:cNvSpPr>
                    <p:nvPr/>
                  </p:nvSpPr>
                  <p:spPr bwMode="auto">
                    <a:xfrm>
                      <a:off x="5411788" y="2095500"/>
                      <a:ext cx="212725"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57" name="Oval 46"/>
                    <p:cNvSpPr>
                      <a:spLocks noChangeAspect="1" noChangeArrowheads="1"/>
                    </p:cNvSpPr>
                    <p:nvPr/>
                  </p:nvSpPr>
                  <p:spPr bwMode="auto">
                    <a:xfrm>
                      <a:off x="4972050" y="1652588"/>
                      <a:ext cx="209550"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58" name="Oval 47"/>
                    <p:cNvSpPr>
                      <a:spLocks noChangeAspect="1" noChangeArrowheads="1"/>
                    </p:cNvSpPr>
                    <p:nvPr/>
                  </p:nvSpPr>
                  <p:spPr bwMode="auto">
                    <a:xfrm>
                      <a:off x="5562600" y="1828800"/>
                      <a:ext cx="212725"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59" name="Oval 48"/>
                    <p:cNvSpPr>
                      <a:spLocks noChangeAspect="1" noChangeArrowheads="1"/>
                    </p:cNvSpPr>
                    <p:nvPr/>
                  </p:nvSpPr>
                  <p:spPr bwMode="auto">
                    <a:xfrm>
                      <a:off x="3790950" y="1882775"/>
                      <a:ext cx="214313"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60" name="Oval 49"/>
                    <p:cNvSpPr>
                      <a:spLocks noChangeAspect="1" noChangeArrowheads="1"/>
                    </p:cNvSpPr>
                    <p:nvPr/>
                  </p:nvSpPr>
                  <p:spPr bwMode="auto">
                    <a:xfrm>
                      <a:off x="5883275" y="2797175"/>
                      <a:ext cx="207963" cy="209550"/>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61" name="Oval 50"/>
                    <p:cNvSpPr>
                      <a:spLocks noChangeAspect="1" noChangeArrowheads="1"/>
                    </p:cNvSpPr>
                    <p:nvPr/>
                  </p:nvSpPr>
                  <p:spPr bwMode="auto">
                    <a:xfrm>
                      <a:off x="5181600" y="2095500"/>
                      <a:ext cx="212725"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62" name="Oval 51"/>
                    <p:cNvSpPr>
                      <a:spLocks noChangeAspect="1" noChangeArrowheads="1"/>
                    </p:cNvSpPr>
                    <p:nvPr/>
                  </p:nvSpPr>
                  <p:spPr bwMode="auto">
                    <a:xfrm>
                      <a:off x="5883275" y="2354263"/>
                      <a:ext cx="207963"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63" name="Oval 52"/>
                    <p:cNvSpPr>
                      <a:spLocks noChangeAspect="1" noChangeArrowheads="1"/>
                    </p:cNvSpPr>
                    <p:nvPr/>
                  </p:nvSpPr>
                  <p:spPr bwMode="auto">
                    <a:xfrm>
                      <a:off x="4510088" y="3506788"/>
                      <a:ext cx="209550"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64" name="Oval 53"/>
                    <p:cNvSpPr>
                      <a:spLocks noChangeAspect="1" noChangeArrowheads="1"/>
                    </p:cNvSpPr>
                    <p:nvPr/>
                  </p:nvSpPr>
                  <p:spPr bwMode="auto">
                    <a:xfrm>
                      <a:off x="5029200" y="3200400"/>
                      <a:ext cx="212725" cy="209550"/>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65" name="Oval 54"/>
                    <p:cNvSpPr>
                      <a:spLocks noChangeAspect="1" noChangeArrowheads="1"/>
                    </p:cNvSpPr>
                    <p:nvPr/>
                  </p:nvSpPr>
                  <p:spPr bwMode="auto">
                    <a:xfrm>
                      <a:off x="5715000" y="3810000"/>
                      <a:ext cx="212725" cy="209550"/>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66" name="Oval 55"/>
                    <p:cNvSpPr>
                      <a:spLocks noChangeAspect="1" noChangeArrowheads="1"/>
                    </p:cNvSpPr>
                    <p:nvPr/>
                  </p:nvSpPr>
                  <p:spPr bwMode="auto">
                    <a:xfrm>
                      <a:off x="3429000" y="4038600"/>
                      <a:ext cx="214313"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67" name="Oval 56"/>
                    <p:cNvSpPr>
                      <a:spLocks noChangeAspect="1" noChangeArrowheads="1"/>
                    </p:cNvSpPr>
                    <p:nvPr/>
                  </p:nvSpPr>
                  <p:spPr bwMode="auto">
                    <a:xfrm>
                      <a:off x="6294438" y="3836988"/>
                      <a:ext cx="212725" cy="214313"/>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68" name="Oval 57"/>
                    <p:cNvSpPr>
                      <a:spLocks noChangeAspect="1" noChangeArrowheads="1"/>
                    </p:cNvSpPr>
                    <p:nvPr/>
                  </p:nvSpPr>
                  <p:spPr bwMode="auto">
                    <a:xfrm>
                      <a:off x="4567238" y="2095500"/>
                      <a:ext cx="209550"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69" name="Oval 33"/>
                    <p:cNvSpPr>
                      <a:spLocks noChangeAspect="1" noChangeArrowheads="1"/>
                    </p:cNvSpPr>
                    <p:nvPr/>
                  </p:nvSpPr>
                  <p:spPr bwMode="auto">
                    <a:xfrm>
                      <a:off x="6324600" y="3352800"/>
                      <a:ext cx="209550" cy="2127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70" name="Oval 54"/>
                    <p:cNvSpPr>
                      <a:spLocks noChangeAspect="1" noChangeArrowheads="1"/>
                    </p:cNvSpPr>
                    <p:nvPr/>
                  </p:nvSpPr>
                  <p:spPr bwMode="auto">
                    <a:xfrm>
                      <a:off x="5913437" y="4178299"/>
                      <a:ext cx="212725" cy="209550"/>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171" name="Oval 56"/>
                    <p:cNvSpPr>
                      <a:spLocks noChangeAspect="1" noChangeArrowheads="1"/>
                    </p:cNvSpPr>
                    <p:nvPr/>
                  </p:nvSpPr>
                  <p:spPr bwMode="auto">
                    <a:xfrm>
                      <a:off x="6019800" y="3810000"/>
                      <a:ext cx="212725" cy="214313"/>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grpSp>
              <p:sp>
                <p:nvSpPr>
                  <p:cNvPr id="2098" name="TextBox 303"/>
                  <p:cNvSpPr txBox="1">
                    <a:spLocks noChangeArrowheads="1"/>
                  </p:cNvSpPr>
                  <p:nvPr/>
                </p:nvSpPr>
                <p:spPr bwMode="auto">
                  <a:xfrm>
                    <a:off x="71438" y="2953578"/>
                    <a:ext cx="14557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Calibri" charset="0"/>
                      </a:rPr>
                      <a:t>Macrophages</a:t>
                    </a:r>
                    <a:endParaRPr lang="el-GR">
                      <a:latin typeface="Calibri" charset="0"/>
                    </a:endParaRPr>
                  </a:p>
                </p:txBody>
              </p:sp>
              <p:sp>
                <p:nvSpPr>
                  <p:cNvPr id="2100" name="TextBox 237"/>
                  <p:cNvSpPr txBox="1">
                    <a:spLocks noChangeArrowheads="1"/>
                  </p:cNvSpPr>
                  <p:nvPr/>
                </p:nvSpPr>
                <p:spPr bwMode="auto">
                  <a:xfrm>
                    <a:off x="3277895" y="4869690"/>
                    <a:ext cx="7016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err="1">
                        <a:latin typeface="Calibri" charset="0"/>
                      </a:rPr>
                      <a:t>Bregs</a:t>
                    </a:r>
                    <a:endParaRPr lang="el-GR" dirty="0">
                      <a:latin typeface="Calibri" charset="0"/>
                    </a:endParaRPr>
                  </a:p>
                </p:txBody>
              </p:sp>
              <p:cxnSp>
                <p:nvCxnSpPr>
                  <p:cNvPr id="285" name="Straight Arrow Connector 284"/>
                  <p:cNvCxnSpPr/>
                  <p:nvPr/>
                </p:nvCxnSpPr>
                <p:spPr>
                  <a:xfrm rot="10800000">
                    <a:off x="2500313" y="3739391"/>
                    <a:ext cx="714375"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102" name="Group 434"/>
                  <p:cNvGrpSpPr>
                    <a:grpSpLocks/>
                  </p:cNvGrpSpPr>
                  <p:nvPr/>
                </p:nvGrpSpPr>
                <p:grpSpPr bwMode="auto">
                  <a:xfrm>
                    <a:off x="3377145" y="2580464"/>
                    <a:ext cx="571500" cy="571500"/>
                    <a:chOff x="4018579" y="432106"/>
                    <a:chExt cx="1095375" cy="1130300"/>
                  </a:xfrm>
                </p:grpSpPr>
                <p:sp>
                  <p:nvSpPr>
                    <p:cNvPr id="278" name="Freeform 277"/>
                    <p:cNvSpPr>
                      <a:spLocks/>
                    </p:cNvSpPr>
                    <p:nvPr/>
                  </p:nvSpPr>
                  <p:spPr bwMode="auto">
                    <a:xfrm rot="7698157">
                      <a:off x="4001117" y="449569"/>
                      <a:ext cx="1130300" cy="1095375"/>
                    </a:xfrm>
                    <a:custGeom>
                      <a:avLst/>
                      <a:gdLst/>
                      <a:ahLst/>
                      <a:cxnLst>
                        <a:cxn ang="0">
                          <a:pos x="270" y="298"/>
                        </a:cxn>
                        <a:cxn ang="0">
                          <a:pos x="322" y="213"/>
                        </a:cxn>
                        <a:cxn ang="0">
                          <a:pos x="301" y="101"/>
                        </a:cxn>
                        <a:cxn ang="0">
                          <a:pos x="239" y="28"/>
                        </a:cxn>
                        <a:cxn ang="0">
                          <a:pos x="91" y="18"/>
                        </a:cxn>
                        <a:cxn ang="0">
                          <a:pos x="9" y="134"/>
                        </a:cxn>
                        <a:cxn ang="0">
                          <a:pos x="36" y="267"/>
                        </a:cxn>
                        <a:cxn ang="0">
                          <a:pos x="148" y="327"/>
                        </a:cxn>
                        <a:cxn ang="0">
                          <a:pos x="270" y="298"/>
                        </a:cxn>
                      </a:cxnLst>
                      <a:rect l="0" t="0" r="r" b="b"/>
                      <a:pathLst>
                        <a:path w="327" h="332">
                          <a:moveTo>
                            <a:pt x="270" y="298"/>
                          </a:moveTo>
                          <a:cubicBezTo>
                            <a:pt x="298" y="279"/>
                            <a:pt x="317" y="246"/>
                            <a:pt x="322" y="213"/>
                          </a:cubicBezTo>
                          <a:cubicBezTo>
                            <a:pt x="327" y="180"/>
                            <a:pt x="315" y="132"/>
                            <a:pt x="301" y="101"/>
                          </a:cubicBezTo>
                          <a:cubicBezTo>
                            <a:pt x="287" y="70"/>
                            <a:pt x="274" y="42"/>
                            <a:pt x="239" y="28"/>
                          </a:cubicBezTo>
                          <a:cubicBezTo>
                            <a:pt x="204" y="14"/>
                            <a:pt x="129" y="0"/>
                            <a:pt x="91" y="18"/>
                          </a:cubicBezTo>
                          <a:cubicBezTo>
                            <a:pt x="53" y="36"/>
                            <a:pt x="19" y="93"/>
                            <a:pt x="9" y="134"/>
                          </a:cubicBezTo>
                          <a:cubicBezTo>
                            <a:pt x="0" y="176"/>
                            <a:pt x="13" y="235"/>
                            <a:pt x="36" y="267"/>
                          </a:cubicBezTo>
                          <a:cubicBezTo>
                            <a:pt x="59" y="299"/>
                            <a:pt x="109" y="322"/>
                            <a:pt x="148" y="327"/>
                          </a:cubicBezTo>
                          <a:cubicBezTo>
                            <a:pt x="187" y="332"/>
                            <a:pt x="245" y="304"/>
                            <a:pt x="270" y="298"/>
                          </a:cubicBezTo>
                          <a:close/>
                        </a:path>
                      </a:pathLst>
                    </a:custGeom>
                    <a:solidFill>
                      <a:srgbClr val="0070C0">
                        <a:alpha val="76000"/>
                      </a:srgbClr>
                    </a:solidFill>
                    <a:ln w="22225" cmpd="sng">
                      <a:solidFill>
                        <a:srgbClr val="002060"/>
                      </a:solidFill>
                      <a:round/>
                      <a:headEnd/>
                      <a:tailEnd/>
                    </a:ln>
                    <a:effectLst>
                      <a:outerShdw blurRad="355600" dist="50800" dir="5400000" algn="ctr" rotWithShape="0">
                        <a:schemeClr val="tx1"/>
                      </a:outerShdw>
                    </a:effectLst>
                  </p:spPr>
                  <p:txBody>
                    <a:bodyP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dirty="0"/>
                    </a:p>
                  </p:txBody>
                </p:sp>
                <p:sp>
                  <p:nvSpPr>
                    <p:cNvPr id="280" name="Έλλειψη 8"/>
                    <p:cNvSpPr/>
                    <p:nvPr/>
                  </p:nvSpPr>
                  <p:spPr bwMode="auto">
                    <a:xfrm>
                      <a:off x="4137244" y="570254"/>
                      <a:ext cx="870215" cy="750395"/>
                    </a:xfrm>
                    <a:prstGeom prst="ellipse">
                      <a:avLst/>
                    </a:prstGeom>
                    <a:solidFill>
                      <a:srgbClr val="002060">
                        <a:alpha val="8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l-G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l-GR" b="1" dirty="0">
                        <a:solidFill>
                          <a:schemeClr val="tx1"/>
                        </a:solidFill>
                      </a:endParaRPr>
                    </a:p>
                  </p:txBody>
                </p:sp>
              </p:grpSp>
              <p:sp>
                <p:nvSpPr>
                  <p:cNvPr id="2103" name="TextBox 281"/>
                  <p:cNvSpPr txBox="1">
                    <a:spLocks noChangeArrowheads="1"/>
                  </p:cNvSpPr>
                  <p:nvPr/>
                </p:nvSpPr>
                <p:spPr bwMode="auto">
                  <a:xfrm>
                    <a:off x="3261541" y="2012190"/>
                    <a:ext cx="6731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err="1">
                        <a:latin typeface="Calibri" charset="0"/>
                      </a:rPr>
                      <a:t>Tregs</a:t>
                    </a:r>
                    <a:endParaRPr lang="el-GR" dirty="0">
                      <a:latin typeface="Calibri" charset="0"/>
                    </a:endParaRPr>
                  </a:p>
                </p:txBody>
              </p:sp>
              <p:grpSp>
                <p:nvGrpSpPr>
                  <p:cNvPr id="277" name="Group 307"/>
                  <p:cNvGrpSpPr>
                    <a:grpSpLocks/>
                  </p:cNvGrpSpPr>
                  <p:nvPr/>
                </p:nvGrpSpPr>
                <p:grpSpPr bwMode="auto">
                  <a:xfrm rot="2618182">
                    <a:off x="4504173" y="4689415"/>
                    <a:ext cx="704968" cy="218994"/>
                    <a:chOff x="2479675" y="973138"/>
                    <a:chExt cx="962025" cy="446087"/>
                  </a:xfrm>
                </p:grpSpPr>
                <p:cxnSp>
                  <p:nvCxnSpPr>
                    <p:cNvPr id="281" name="Ευθεία γραμμή σύνδεσης 63"/>
                    <p:cNvCxnSpPr/>
                    <p:nvPr/>
                  </p:nvCxnSpPr>
                  <p:spPr bwMode="auto">
                    <a:xfrm>
                      <a:off x="2478541" y="1151738"/>
                      <a:ext cx="962026"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2" name="Ευθεία γραμμή σύνδεσης 65"/>
                    <p:cNvCxnSpPr/>
                    <p:nvPr/>
                  </p:nvCxnSpPr>
                  <p:spPr bwMode="auto">
                    <a:xfrm>
                      <a:off x="3434324" y="968327"/>
                      <a:ext cx="0" cy="4460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grpSp>
      </p:grpSp>
      <p:cxnSp>
        <p:nvCxnSpPr>
          <p:cNvPr id="283" name="Straight Arrow Connector 282"/>
          <p:cNvCxnSpPr/>
          <p:nvPr/>
        </p:nvCxnSpPr>
        <p:spPr>
          <a:xfrm flipH="1">
            <a:off x="5786438" y="2136156"/>
            <a:ext cx="500284" cy="2821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5185043" y="3692373"/>
            <a:ext cx="3029932" cy="3007447"/>
          </a:xfrm>
          <a:prstGeom prst="ellipse">
            <a:avLst/>
          </a:prstGeom>
          <a:noFill/>
          <a:ln>
            <a:solidFill>
              <a:srgbClr val="FF00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7954" y="625690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1486872" y="6328438"/>
            <a:ext cx="2159966" cy="276999"/>
          </a:xfrm>
          <a:prstGeom prst="rect">
            <a:avLst/>
          </a:prstGeom>
          <a:noFill/>
        </p:spPr>
        <p:txBody>
          <a:bodyPr wrap="none" rtlCol="0">
            <a:spAutoFit/>
          </a:bodyPr>
          <a:lstStyle/>
          <a:p>
            <a:r>
              <a:rPr lang="en-US" sz="1200" dirty="0"/>
              <a:t>© Copyright DP </a:t>
            </a:r>
            <a:r>
              <a:rPr lang="en-US" sz="1200" dirty="0" err="1"/>
              <a:t>Bogdanos</a:t>
            </a:r>
            <a:r>
              <a:rPr lang="en-US" sz="1200" dirty="0"/>
              <a:t> 2016</a:t>
            </a:r>
          </a:p>
        </p:txBody>
      </p:sp>
    </p:spTree>
    <p:extLst>
      <p:ext uri="{BB962C8B-B14F-4D97-AF65-F5344CB8AC3E}">
        <p14:creationId xmlns:p14="http://schemas.microsoft.com/office/powerpoint/2010/main" val="61446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0" y="0"/>
            <a:ext cx="9144000" cy="1077913"/>
          </a:xfrm>
        </p:spPr>
        <p:txBody>
          <a:bodyPr>
            <a:normAutofit/>
          </a:bodyPr>
          <a:lstStyle/>
          <a:p>
            <a:r>
              <a:rPr lang="en-US" sz="2000" dirty="0">
                <a:latin typeface="Comic Sans MS"/>
                <a:cs typeface="Comic Sans MS"/>
              </a:rPr>
              <a:t>Normal immune system: a thin line between </a:t>
            </a:r>
            <a:br>
              <a:rPr lang="en-US" sz="2000" dirty="0">
                <a:latin typeface="Comic Sans MS"/>
                <a:cs typeface="Comic Sans MS"/>
              </a:rPr>
            </a:br>
            <a:r>
              <a:rPr lang="en-US" sz="2000" dirty="0">
                <a:latin typeface="Comic Sans MS"/>
                <a:cs typeface="Comic Sans MS"/>
              </a:rPr>
              <a:t>malnutrition and over-nutrition</a:t>
            </a:r>
          </a:p>
        </p:txBody>
      </p:sp>
      <p:pic>
        <p:nvPicPr>
          <p:cNvPr id="47106"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l="2757" t="-2789" r="2757" b="2789"/>
          <a:stretch>
            <a:fillRect/>
          </a:stretch>
        </p:blipFill>
        <p:spPr>
          <a:xfrm>
            <a:off x="365125" y="1008966"/>
            <a:ext cx="8229600" cy="51069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7108" name="TextBox 5"/>
          <p:cNvSpPr txBox="1">
            <a:spLocks noChangeArrowheads="1"/>
          </p:cNvSpPr>
          <p:nvPr/>
        </p:nvSpPr>
        <p:spPr bwMode="auto">
          <a:xfrm>
            <a:off x="6908800" y="6469063"/>
            <a:ext cx="1543050"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a:t>KE Wellen J  Clin Invest 2005 </a:t>
            </a:r>
          </a:p>
        </p:txBody>
      </p:sp>
      <p:pic>
        <p:nvPicPr>
          <p:cNvPr id="4710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6465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9" y="-23523"/>
            <a:ext cx="8229600" cy="1143000"/>
          </a:xfrm>
        </p:spPr>
        <p:txBody>
          <a:bodyPr>
            <a:normAutofit/>
          </a:bodyPr>
          <a:lstStyle/>
          <a:p>
            <a:r>
              <a:rPr lang="el-GR" sz="2400" dirty="0">
                <a:latin typeface="Comic Sans MS"/>
                <a:cs typeface="Comic Sans MS"/>
              </a:rPr>
              <a:t>Παχυσαρκία και Ανοσοφλεγμονή</a:t>
            </a:r>
            <a:endParaRPr lang="en-US" sz="2400" dirty="0">
              <a:latin typeface="Comic Sans MS"/>
              <a:cs typeface="Comic Sans MS"/>
            </a:endParaRPr>
          </a:p>
        </p:txBody>
      </p:sp>
      <p:sp>
        <p:nvSpPr>
          <p:cNvPr id="4" name="Footer Placeholder 3"/>
          <p:cNvSpPr>
            <a:spLocks noGrp="1"/>
          </p:cNvSpPr>
          <p:nvPr>
            <p:ph type="ftr" sz="quarter" idx="10"/>
          </p:nvPr>
        </p:nvSpPr>
        <p:spPr/>
        <p:txBody>
          <a:bodyPr/>
          <a:lstStyle/>
          <a:p>
            <a:r>
              <a:rPr lang="en-GB" dirty="0"/>
              <a:t>© 2020 </a:t>
            </a:r>
            <a:r>
              <a:rPr lang="en-GB" dirty="0" err="1"/>
              <a:t>Bogdanos</a:t>
            </a:r>
            <a:endParaRPr lang="en-GB" dirty="0"/>
          </a:p>
        </p:txBody>
      </p:sp>
      <p:pic>
        <p:nvPicPr>
          <p:cNvPr id="5" name="Picture 4"/>
          <p:cNvPicPr>
            <a:picLocks noChangeAspect="1"/>
          </p:cNvPicPr>
          <p:nvPr/>
        </p:nvPicPr>
        <p:blipFill>
          <a:blip r:embed="rId2"/>
          <a:stretch>
            <a:fillRect/>
          </a:stretch>
        </p:blipFill>
        <p:spPr>
          <a:xfrm>
            <a:off x="582024" y="915823"/>
            <a:ext cx="8104776" cy="54867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091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779" y="127553"/>
            <a:ext cx="3425903" cy="202096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a:stretch>
            <a:fillRect/>
          </a:stretch>
        </p:blipFill>
        <p:spPr>
          <a:xfrm rot="5400000">
            <a:off x="2220363" y="-67517"/>
            <a:ext cx="4731999" cy="89974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9072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609BE0F8-E3E9-9A40-B373-7CF309BF90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532" y="6273870"/>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76634" y="688098"/>
            <a:ext cx="7118690" cy="3657352"/>
          </a:xfrm>
          <a:prstGeom prst="rect">
            <a:avLst/>
          </a:prstGeom>
        </p:spPr>
      </p:pic>
      <p:pic>
        <p:nvPicPr>
          <p:cNvPr id="3" name="Picture 2"/>
          <p:cNvPicPr>
            <a:picLocks noChangeAspect="1"/>
          </p:cNvPicPr>
          <p:nvPr/>
        </p:nvPicPr>
        <p:blipFill>
          <a:blip r:embed="rId4"/>
          <a:stretch>
            <a:fillRect/>
          </a:stretch>
        </p:blipFill>
        <p:spPr>
          <a:xfrm>
            <a:off x="5682750" y="1542577"/>
            <a:ext cx="3025147" cy="1979149"/>
          </a:xfrm>
          <a:prstGeom prst="rect">
            <a:avLst/>
          </a:prstGeom>
        </p:spPr>
      </p:pic>
    </p:spTree>
    <p:extLst>
      <p:ext uri="{BB962C8B-B14F-4D97-AF65-F5344CB8AC3E}">
        <p14:creationId xmlns:p14="http://schemas.microsoft.com/office/powerpoint/2010/main" val="2800114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E7273E-E5A3-4B1D-BE3E-56F045D927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6075" y="-1"/>
            <a:ext cx="7817925"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rtlCol="0" anchor="ctr"/>
          <a:lstStyle/>
          <a:p>
            <a:pPr defTabSz="457200"/>
            <a:endParaRPr lang="en-US"/>
          </a:p>
        </p:txBody>
      </p:sp>
      <p:pic>
        <p:nvPicPr>
          <p:cNvPr id="7" name="Picture 6" descr="Text&#10;&#10;Description automatically generated"/>
          <p:cNvPicPr>
            <a:picLocks noChangeAspect="1"/>
          </p:cNvPicPr>
          <p:nvPr/>
        </p:nvPicPr>
        <p:blipFill>
          <a:blip r:embed="rId2"/>
          <a:stretch>
            <a:fillRect/>
          </a:stretch>
        </p:blipFill>
        <p:spPr>
          <a:xfrm>
            <a:off x="218671" y="193312"/>
            <a:ext cx="8704372" cy="1305656"/>
          </a:xfrm>
          <a:prstGeom prst="rect">
            <a:avLst/>
          </a:prstGeom>
        </p:spPr>
      </p:pic>
      <p:pic>
        <p:nvPicPr>
          <p:cNvPr id="6" name="Picture 5"/>
          <p:cNvPicPr>
            <a:picLocks noChangeAspect="1"/>
          </p:cNvPicPr>
          <p:nvPr/>
        </p:nvPicPr>
        <p:blipFill>
          <a:blip r:embed="rId3"/>
          <a:stretch>
            <a:fillRect/>
          </a:stretch>
        </p:blipFill>
        <p:spPr>
          <a:xfrm>
            <a:off x="27266" y="1967981"/>
            <a:ext cx="9141714" cy="914170"/>
          </a:xfrm>
          <a:prstGeom prst="rect">
            <a:avLst/>
          </a:prstGeom>
        </p:spPr>
      </p:pic>
      <p:pic>
        <p:nvPicPr>
          <p:cNvPr id="4" name="Picture 3" descr="A close up of a plate of food&#10;&#10;Description automatically generated"/>
          <p:cNvPicPr>
            <a:picLocks noChangeAspect="1"/>
          </p:cNvPicPr>
          <p:nvPr/>
        </p:nvPicPr>
        <p:blipFill>
          <a:blip r:embed="rId4"/>
          <a:stretch>
            <a:fillRect/>
          </a:stretch>
        </p:blipFill>
        <p:spPr>
          <a:xfrm>
            <a:off x="388429" y="3271705"/>
            <a:ext cx="2955333" cy="1078696"/>
          </a:xfrm>
          <a:prstGeom prst="rect">
            <a:avLst/>
          </a:prstGeom>
        </p:spPr>
      </p:pic>
      <p:sp>
        <p:nvSpPr>
          <p:cNvPr id="8" name="TextBox 7"/>
          <p:cNvSpPr txBox="1"/>
          <p:nvPr/>
        </p:nvSpPr>
        <p:spPr>
          <a:xfrm>
            <a:off x="4598123" y="5179504"/>
            <a:ext cx="4370733" cy="1481299"/>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r>
              <a:rPr lang="en-US" sz="1700" b="1" dirty="0" err="1"/>
              <a:t>Κ</a:t>
            </a:r>
            <a:r>
              <a:rPr lang="en-US" sz="1700" b="1" dirty="0"/>
              <a:t>α</a:t>
            </a:r>
            <a:r>
              <a:rPr lang="en-US" sz="1700" b="1" dirty="0" err="1"/>
              <a:t>νέν</a:t>
            </a:r>
            <a:r>
              <a:rPr lang="en-US" sz="1700" b="1" dirty="0"/>
              <a:t>α </a:t>
            </a:r>
            <a:r>
              <a:rPr lang="en-US" sz="1700" b="1" dirty="0" err="1"/>
              <a:t>φάρμ</a:t>
            </a:r>
            <a:r>
              <a:rPr lang="en-US" sz="1700" b="1" dirty="0"/>
              <a:t>α</a:t>
            </a:r>
            <a:r>
              <a:rPr lang="en-US" sz="1700" b="1" dirty="0" err="1"/>
              <a:t>κο</a:t>
            </a:r>
            <a:r>
              <a:rPr lang="en-US" sz="1700" b="1" dirty="0"/>
              <a:t> ΔΕΝ </a:t>
            </a:r>
            <a:r>
              <a:rPr lang="en-US" sz="1700" b="1" dirty="0" err="1"/>
              <a:t>μ</a:t>
            </a:r>
            <a:r>
              <a:rPr lang="en-US" sz="1700" b="1" dirty="0"/>
              <a:t>π</a:t>
            </a:r>
            <a:r>
              <a:rPr lang="en-US" sz="1700" b="1" dirty="0" err="1"/>
              <a:t>ορεί</a:t>
            </a:r>
            <a:r>
              <a:rPr lang="en-US" sz="1700" b="1" dirty="0"/>
              <a:t> </a:t>
            </a:r>
            <a:r>
              <a:rPr lang="en-US" sz="1700" b="1" dirty="0" err="1"/>
              <a:t>ν</a:t>
            </a:r>
            <a:r>
              <a:rPr lang="en-US" sz="1700" b="1" dirty="0"/>
              <a:t>α α</a:t>
            </a:r>
            <a:r>
              <a:rPr lang="en-US" sz="1700" b="1" dirty="0" err="1"/>
              <a:t>ντικ</a:t>
            </a:r>
            <a:r>
              <a:rPr lang="en-US" sz="1700" b="1" dirty="0"/>
              <a:t>α</a:t>
            </a:r>
            <a:r>
              <a:rPr lang="en-US" sz="1700" b="1" dirty="0" err="1"/>
              <a:t>τ</a:t>
            </a:r>
            <a:r>
              <a:rPr lang="en-US" sz="1700" b="1" dirty="0"/>
              <a:t>α</a:t>
            </a:r>
            <a:r>
              <a:rPr lang="en-US" sz="1700" b="1" dirty="0" err="1"/>
              <a:t>στ</a:t>
            </a:r>
            <a:r>
              <a:rPr lang="en-US" sz="1700" b="1" dirty="0"/>
              <a:t>α</a:t>
            </a:r>
            <a:r>
              <a:rPr lang="en-US" sz="1700" b="1" dirty="0" err="1"/>
              <a:t>θεί</a:t>
            </a:r>
            <a:r>
              <a:rPr lang="en-US" sz="1700" b="1" dirty="0"/>
              <a:t> </a:t>
            </a:r>
            <a:r>
              <a:rPr lang="en-US" sz="1700" b="1" dirty="0" err="1"/>
              <a:t>με</a:t>
            </a:r>
            <a:r>
              <a:rPr lang="en-US" sz="1700" b="1" dirty="0"/>
              <a:t> </a:t>
            </a:r>
            <a:r>
              <a:rPr lang="en-US" sz="1700" b="1" dirty="0" err="1"/>
              <a:t>κουρκουμά</a:t>
            </a:r>
            <a:r>
              <a:rPr lang="en-US" sz="1700" b="1" dirty="0"/>
              <a:t>, </a:t>
            </a:r>
          </a:p>
          <a:p>
            <a:pPr indent="-228600" defTabSz="914400">
              <a:lnSpc>
                <a:spcPct val="90000"/>
              </a:lnSpc>
              <a:spcAft>
                <a:spcPts val="600"/>
              </a:spcAft>
              <a:buFont typeface="Arial" panose="020B0604020202020204" pitchFamily="34" charset="0"/>
              <a:buChar char="•"/>
            </a:pPr>
            <a:r>
              <a:rPr lang="en-US" sz="1700" b="1" dirty="0"/>
              <a:t>α</a:t>
            </a:r>
            <a:r>
              <a:rPr lang="en-US" sz="1700" b="1" dirty="0" err="1"/>
              <a:t>κόμη</a:t>
            </a:r>
            <a:r>
              <a:rPr lang="en-US" sz="1700" b="1" dirty="0"/>
              <a:t> </a:t>
            </a:r>
            <a:r>
              <a:rPr lang="en-US" sz="1700" b="1" dirty="0" err="1"/>
              <a:t>κ</a:t>
            </a:r>
            <a:r>
              <a:rPr lang="en-US" sz="1700" b="1" dirty="0"/>
              <a:t>α</a:t>
            </a:r>
            <a:r>
              <a:rPr lang="en-US" sz="1700" b="1" dirty="0" err="1"/>
              <a:t>ι</a:t>
            </a:r>
            <a:r>
              <a:rPr lang="en-US" sz="1700" b="1" dirty="0"/>
              <a:t> </a:t>
            </a:r>
            <a:r>
              <a:rPr lang="en-US" sz="1700" b="1" dirty="0" err="1"/>
              <a:t>σε</a:t>
            </a:r>
            <a:r>
              <a:rPr lang="en-US" sz="1700" b="1" dirty="0"/>
              <a:t> </a:t>
            </a:r>
            <a:r>
              <a:rPr lang="en-US" sz="1700" b="1" dirty="0" err="1"/>
              <a:t>φ</a:t>
            </a:r>
            <a:r>
              <a:rPr lang="en-US" sz="1700" b="1" dirty="0"/>
              <a:t>α</a:t>
            </a:r>
            <a:r>
              <a:rPr lang="en-US" sz="1700" b="1" dirty="0" err="1"/>
              <a:t>ρμ</a:t>
            </a:r>
            <a:r>
              <a:rPr lang="en-US" sz="1700" b="1" dirty="0"/>
              <a:t>α</a:t>
            </a:r>
            <a:r>
              <a:rPr lang="en-US" sz="1700" b="1" dirty="0" err="1"/>
              <a:t>κευτικές</a:t>
            </a:r>
            <a:r>
              <a:rPr lang="en-US" sz="1700" b="1" dirty="0"/>
              <a:t> </a:t>
            </a:r>
            <a:r>
              <a:rPr lang="en-US" sz="1700" b="1" dirty="0" err="1"/>
              <a:t>δόσεις</a:t>
            </a:r>
            <a:endParaRPr lang="en-US" sz="1700" b="1" dirty="0"/>
          </a:p>
        </p:txBody>
      </p:sp>
    </p:spTree>
    <p:extLst>
      <p:ext uri="{BB962C8B-B14F-4D97-AF65-F5344CB8AC3E}">
        <p14:creationId xmlns:p14="http://schemas.microsoft.com/office/powerpoint/2010/main" val="636600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7719" y="2628900"/>
            <a:ext cx="5600700" cy="4229100"/>
          </a:xfrm>
          <a:prstGeom prst="rect">
            <a:avLst/>
          </a:prstGeom>
        </p:spPr>
      </p:pic>
      <p:pic>
        <p:nvPicPr>
          <p:cNvPr id="5" name="Picture 4"/>
          <p:cNvPicPr>
            <a:picLocks noChangeAspect="1"/>
          </p:cNvPicPr>
          <p:nvPr/>
        </p:nvPicPr>
        <p:blipFill>
          <a:blip r:embed="rId3"/>
          <a:stretch>
            <a:fillRect/>
          </a:stretch>
        </p:blipFill>
        <p:spPr>
          <a:xfrm>
            <a:off x="1899411" y="0"/>
            <a:ext cx="5156329" cy="1886341"/>
          </a:xfrm>
          <a:prstGeom prst="rect">
            <a:avLst/>
          </a:prstGeom>
        </p:spPr>
      </p:pic>
    </p:spTree>
    <p:extLst>
      <p:ext uri="{BB962C8B-B14F-4D97-AF65-F5344CB8AC3E}">
        <p14:creationId xmlns:p14="http://schemas.microsoft.com/office/powerpoint/2010/main" val="3387515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84776"/>
          </a:xfrm>
        </p:spPr>
        <p:txBody>
          <a:bodyPr>
            <a:normAutofit fontScale="90000"/>
          </a:bodyPr>
          <a:lstStyle/>
          <a:p>
            <a:r>
              <a:rPr lang="en-US">
                <a:latin typeface="Comic Sans MS"/>
                <a:cs typeface="Comic Sans MS"/>
              </a:rPr>
              <a:t>Curcumin and autoimmunity</a:t>
            </a:r>
            <a:endParaRPr lang="en-US" dirty="0">
              <a:latin typeface="Comic Sans MS"/>
              <a:cs typeface="Comic Sans MS"/>
            </a:endParaRPr>
          </a:p>
        </p:txBody>
      </p:sp>
      <p:sp>
        <p:nvSpPr>
          <p:cNvPr id="4" name="Footer Placeholder 3"/>
          <p:cNvSpPr>
            <a:spLocks noGrp="1"/>
          </p:cNvSpPr>
          <p:nvPr>
            <p:ph type="ftr" sz="quarter" idx="10"/>
          </p:nvPr>
        </p:nvSpPr>
        <p:spPr/>
        <p:txBody>
          <a:bodyPr/>
          <a:lstStyle/>
          <a:p>
            <a:r>
              <a:rPr lang="en-GB"/>
              <a:t>© 2020 Bogdanos</a:t>
            </a:r>
            <a:endParaRPr lang="en-GB" dirty="0"/>
          </a:p>
        </p:txBody>
      </p:sp>
      <p:pic>
        <p:nvPicPr>
          <p:cNvPr id="3" name="Picture 2"/>
          <p:cNvPicPr>
            <a:picLocks noChangeAspect="1"/>
          </p:cNvPicPr>
          <p:nvPr/>
        </p:nvPicPr>
        <p:blipFill rotWithShape="1">
          <a:blip r:embed="rId2"/>
          <a:srcRect b="3907"/>
          <a:stretch/>
        </p:blipFill>
        <p:spPr>
          <a:xfrm>
            <a:off x="85486" y="594987"/>
            <a:ext cx="3706013" cy="1495972"/>
          </a:xfrm>
          <a:prstGeom prst="rect">
            <a:avLst/>
          </a:prstGeom>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3684425" y="701634"/>
            <a:ext cx="4875807" cy="5801718"/>
          </a:xfrm>
          <a:prstGeom prst="rect">
            <a:avLst/>
          </a:prstGeom>
        </p:spPr>
      </p:pic>
    </p:spTree>
    <p:extLst>
      <p:ext uri="{BB962C8B-B14F-4D97-AF65-F5344CB8AC3E}">
        <p14:creationId xmlns:p14="http://schemas.microsoft.com/office/powerpoint/2010/main" val="2620690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79BF5B-7355-F842-A27A-9E76AA48A45E}"/>
              </a:ext>
            </a:extLst>
          </p:cNvPr>
          <p:cNvPicPr>
            <a:picLocks noChangeAspect="1"/>
          </p:cNvPicPr>
          <p:nvPr/>
        </p:nvPicPr>
        <p:blipFill>
          <a:blip r:embed="rId2">
            <a:extLst>
              <a:ext uri="{BEBA8EAE-BF5A-486C-A8C5-ECC9F3942E4B}">
                <a14:imgProps xmlns:a14="http://schemas.microsoft.com/office/drawing/2010/main">
                  <a14:imgLayer r:embed="rId3">
                    <a14:imgEffect>
                      <a14:artisticMosiaicBubbles/>
                    </a14:imgEffect>
                  </a14:imgLayer>
                </a14:imgProps>
              </a:ext>
            </a:extLst>
          </a:blip>
          <a:stretch>
            <a:fillRect/>
          </a:stretch>
        </p:blipFill>
        <p:spPr>
          <a:xfrm>
            <a:off x="2946400" y="1041400"/>
            <a:ext cx="3251200" cy="4775200"/>
          </a:xfrm>
          <a:prstGeom prst="rect">
            <a:avLst/>
          </a:prstGeom>
        </p:spPr>
      </p:pic>
      <p:sp>
        <p:nvSpPr>
          <p:cNvPr id="5" name="Title 1">
            <a:extLst>
              <a:ext uri="{FF2B5EF4-FFF2-40B4-BE49-F238E27FC236}">
                <a16:creationId xmlns:a16="http://schemas.microsoft.com/office/drawing/2014/main" id="{C7AF6E6C-93A9-D346-8AF2-BAFD842B3740}"/>
              </a:ext>
            </a:extLst>
          </p:cNvPr>
          <p:cNvSpPr>
            <a:spLocks noGrp="1"/>
          </p:cNvSpPr>
          <p:nvPr>
            <p:ph type="title"/>
          </p:nvPr>
        </p:nvSpPr>
        <p:spPr>
          <a:xfrm>
            <a:off x="48608" y="-23523"/>
            <a:ext cx="9095391" cy="1143000"/>
          </a:xfrm>
        </p:spPr>
        <p:txBody>
          <a:bodyPr>
            <a:normAutofit/>
          </a:bodyPr>
          <a:lstStyle/>
          <a:p>
            <a:r>
              <a:rPr lang="en-US" sz="2400" dirty="0">
                <a:latin typeface="Comic Sans MS"/>
                <a:cs typeface="Comic Sans MS"/>
              </a:rPr>
              <a:t>Gel</a:t>
            </a:r>
            <a:r>
              <a:rPr lang="el-GR" sz="2400" dirty="0">
                <a:latin typeface="Comic Sans MS"/>
                <a:cs typeface="Comic Sans MS"/>
              </a:rPr>
              <a:t> – Αλοιφή </a:t>
            </a:r>
            <a:r>
              <a:rPr lang="el-GR" sz="2400" dirty="0" err="1">
                <a:latin typeface="Comic Sans MS"/>
                <a:cs typeface="Comic Sans MS"/>
              </a:rPr>
              <a:t>κουρκουμίνης</a:t>
            </a:r>
            <a:r>
              <a:rPr lang="el-GR" sz="2400" dirty="0">
                <a:latin typeface="Comic Sans MS"/>
                <a:cs typeface="Comic Sans MS"/>
              </a:rPr>
              <a:t> για επάλειψη σε ασθενείς με ψωρίαση</a:t>
            </a:r>
            <a:endParaRPr lang="en-US" sz="2400" dirty="0">
              <a:latin typeface="Comic Sans MS"/>
              <a:cs typeface="Comic Sans MS"/>
            </a:endParaRPr>
          </a:p>
        </p:txBody>
      </p:sp>
    </p:spTree>
    <p:extLst>
      <p:ext uri="{BB962C8B-B14F-4D97-AF65-F5344CB8AC3E}">
        <p14:creationId xmlns:p14="http://schemas.microsoft.com/office/powerpoint/2010/main" val="3758779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7581" y="0"/>
            <a:ext cx="3120072" cy="1797323"/>
          </a:xfrm>
          <a:prstGeom prst="rect">
            <a:avLst/>
          </a:prstGeom>
        </p:spPr>
      </p:pic>
      <p:pic>
        <p:nvPicPr>
          <p:cNvPr id="5" name="Picture 4"/>
          <p:cNvPicPr>
            <a:picLocks noChangeAspect="1"/>
          </p:cNvPicPr>
          <p:nvPr/>
        </p:nvPicPr>
        <p:blipFill>
          <a:blip r:embed="rId3"/>
          <a:stretch>
            <a:fillRect/>
          </a:stretch>
        </p:blipFill>
        <p:spPr>
          <a:xfrm>
            <a:off x="3207653" y="350359"/>
            <a:ext cx="5702918" cy="5412770"/>
          </a:xfrm>
          <a:prstGeom prst="rect">
            <a:avLst/>
          </a:prstGeom>
        </p:spPr>
      </p:pic>
    </p:spTree>
    <p:extLst>
      <p:ext uri="{BB962C8B-B14F-4D97-AF65-F5344CB8AC3E}">
        <p14:creationId xmlns:p14="http://schemas.microsoft.com/office/powerpoint/2010/main" val="1772422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982663" y="2379663"/>
            <a:ext cx="6591300" cy="2585323"/>
          </a:xfrm>
          <a:prstGeom prst="rect">
            <a:avLst/>
          </a:prstGeom>
          <a:solidFill>
            <a:schemeClr val="bg1"/>
          </a:solidFill>
          <a:ln>
            <a:noFill/>
          </a:ln>
          <a:extLst>
            <a:ext uri="{91240B29-F687-4f45-9708-019B960494DF}">
              <a14:hiddenLine xmlns="" xmlns:a14="http://schemas.microsoft.com/office/drawing/2010/main" w="3175">
                <a:solidFill>
                  <a:srgbClr val="000000"/>
                </a:solidFill>
                <a:miter lim="800000"/>
                <a:headEnd/>
                <a:tailEnd/>
              </a14:hiddenLine>
            </a:ext>
          </a:extLst>
        </p:spPr>
        <p:txBody>
          <a:bodyPr>
            <a:spAutoFit/>
          </a:bodyPr>
          <a:lstStyle/>
          <a:p>
            <a:pPr algn="ctr" eaLnBrk="0" hangingPunct="0">
              <a:lnSpc>
                <a:spcPct val="90000"/>
              </a:lnSpc>
              <a:buClr>
                <a:srgbClr val="990000"/>
              </a:buClr>
              <a:buSzPct val="120000"/>
              <a:buFont typeface="Wingdings" charset="0"/>
              <a:buNone/>
            </a:pPr>
            <a:r>
              <a:rPr lang="en-US" sz="2000" dirty="0">
                <a:effectLst/>
              </a:rPr>
              <a:t> My Travel and Accommodation expenses are covered by </a:t>
            </a:r>
            <a:r>
              <a:rPr lang="el-GR" sz="2000" dirty="0"/>
              <a:t>ΚΟΠΕΡ</a:t>
            </a:r>
          </a:p>
          <a:p>
            <a:pPr algn="ctr" eaLnBrk="0" hangingPunct="0">
              <a:lnSpc>
                <a:spcPct val="90000"/>
              </a:lnSpc>
              <a:buClr>
                <a:srgbClr val="990000"/>
              </a:buClr>
              <a:buSzPct val="120000"/>
              <a:buFont typeface="Wingdings" charset="0"/>
              <a:buNone/>
            </a:pPr>
            <a:r>
              <a:rPr lang="en-US" sz="2000" dirty="0"/>
              <a:t>I did not receive a lecture honorarium for this lecture</a:t>
            </a:r>
            <a:endParaRPr lang="en-US" sz="2000" dirty="0">
              <a:effectLst/>
            </a:endParaRPr>
          </a:p>
          <a:p>
            <a:pPr algn="ctr" eaLnBrk="0" hangingPunct="0">
              <a:lnSpc>
                <a:spcPct val="90000"/>
              </a:lnSpc>
              <a:buClr>
                <a:srgbClr val="990000"/>
              </a:buClr>
              <a:buSzPct val="120000"/>
              <a:buFont typeface="Wingdings" charset="0"/>
              <a:buNone/>
            </a:pPr>
            <a:endParaRPr lang="en-US" sz="2000" dirty="0">
              <a:effectLst/>
            </a:endParaRPr>
          </a:p>
          <a:p>
            <a:pPr algn="ctr" eaLnBrk="0" hangingPunct="0">
              <a:lnSpc>
                <a:spcPct val="90000"/>
              </a:lnSpc>
              <a:buClr>
                <a:srgbClr val="990000"/>
              </a:buClr>
              <a:buSzPct val="120000"/>
              <a:buFont typeface="Wingdings" charset="0"/>
              <a:buNone/>
            </a:pPr>
            <a:r>
              <a:rPr lang="en-US" sz="2000" dirty="0">
                <a:effectLst/>
              </a:rPr>
              <a:t>I am the co-founder of </a:t>
            </a:r>
            <a:r>
              <a:rPr lang="en-US" sz="2000" dirty="0" err="1">
                <a:effectLst/>
              </a:rPr>
              <a:t>Biolympus</a:t>
            </a:r>
            <a:r>
              <a:rPr lang="en-US" sz="2000" dirty="0">
                <a:effectLst/>
              </a:rPr>
              <a:t> spin-off (CERTH, Hellas)</a:t>
            </a:r>
          </a:p>
          <a:p>
            <a:pPr algn="ctr" eaLnBrk="0" hangingPunct="0">
              <a:lnSpc>
                <a:spcPct val="90000"/>
              </a:lnSpc>
              <a:buClr>
                <a:srgbClr val="990000"/>
              </a:buClr>
              <a:buSzPct val="120000"/>
              <a:buFont typeface="Wingdings" charset="0"/>
              <a:buNone/>
            </a:pPr>
            <a:endParaRPr lang="en-US" sz="2000" dirty="0">
              <a:effectLst/>
            </a:endParaRPr>
          </a:p>
          <a:p>
            <a:pPr algn="ctr" eaLnBrk="0" hangingPunct="0">
              <a:lnSpc>
                <a:spcPct val="90000"/>
              </a:lnSpc>
              <a:buClr>
                <a:srgbClr val="990000"/>
              </a:buClr>
              <a:buSzPct val="120000"/>
              <a:buFont typeface="Wingdings" charset="0"/>
              <a:buNone/>
            </a:pPr>
            <a:r>
              <a:rPr lang="en-US" sz="2000" dirty="0">
                <a:effectLst/>
              </a:rPr>
              <a:t>I do not have financial or any other professional relationship with a commercial organization that could influence the content of my presentation</a:t>
            </a:r>
          </a:p>
        </p:txBody>
      </p:sp>
      <p:sp>
        <p:nvSpPr>
          <p:cNvPr id="397315" name="Rectangle 3"/>
          <p:cNvSpPr>
            <a:spLocks noChangeArrowheads="1"/>
          </p:cNvSpPr>
          <p:nvPr/>
        </p:nvSpPr>
        <p:spPr bwMode="auto">
          <a:xfrm>
            <a:off x="2097088" y="901700"/>
            <a:ext cx="4589462" cy="476250"/>
          </a:xfrm>
          <a:prstGeom prst="rect">
            <a:avLst/>
          </a:prstGeom>
          <a:solidFill>
            <a:schemeClr val="bg1"/>
          </a:solidFill>
          <a:ln w="3175">
            <a:noFill/>
            <a:miter lim="800000"/>
            <a:headEnd/>
            <a:tailEnd/>
          </a:ln>
          <a:effectLst/>
        </p:spPr>
        <p:txBody>
          <a:bodyPr>
            <a:spAutoFit/>
          </a:bodyPr>
          <a:lstStyle/>
          <a:p>
            <a:pPr algn="ctr" eaLnBrk="0" hangingPunct="0">
              <a:lnSpc>
                <a:spcPct val="90000"/>
              </a:lnSpc>
              <a:buClr>
                <a:srgbClr val="990000"/>
              </a:buClr>
              <a:buSzPct val="120000"/>
              <a:buFont typeface="Wingdings" charset="0"/>
              <a:buNone/>
              <a:defRPr/>
            </a:pPr>
            <a:r>
              <a:rPr lang="en-US" sz="2800" b="1" i="1">
                <a:effectLst>
                  <a:outerShdw blurRad="38100" dist="38100" dir="2700000" algn="tl">
                    <a:srgbClr val="DDDDDD"/>
                  </a:outerShdw>
                </a:effectLst>
                <a:cs typeface="+mn-cs"/>
              </a:rPr>
              <a:t>Disclosure statement</a:t>
            </a:r>
          </a:p>
        </p:txBody>
      </p:sp>
      <p:cxnSp>
        <p:nvCxnSpPr>
          <p:cNvPr id="6" name="Straight Connector 5"/>
          <p:cNvCxnSpPr/>
          <p:nvPr/>
        </p:nvCxnSpPr>
        <p:spPr>
          <a:xfrm flipV="1">
            <a:off x="342900" y="403225"/>
            <a:ext cx="8264525" cy="2063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87538" y="100013"/>
            <a:ext cx="4327525" cy="277812"/>
          </a:xfrm>
          <a:prstGeom prst="rect">
            <a:avLst/>
          </a:prstGeom>
          <a:noFill/>
        </p:spPr>
        <p:txBody>
          <a:bodyPr wrap="none">
            <a:spAutoFit/>
          </a:bodyPr>
          <a:lstStyle/>
          <a:p>
            <a:pPr>
              <a:defRPr/>
            </a:pPr>
            <a:r>
              <a:rPr lang="en-GB" sz="1200" dirty="0">
                <a:solidFill>
                  <a:srgbClr val="000090"/>
                </a:solidFill>
                <a:cs typeface="+mn-cs"/>
              </a:rPr>
              <a:t>DEPARTMENT OF RHEUMATOLOGY AND CLINICAL IMMUNOLOGY</a:t>
            </a:r>
            <a:r>
              <a:rPr lang="el-GR" sz="1200" dirty="0">
                <a:solidFill>
                  <a:srgbClr val="000090"/>
                </a:solidFill>
                <a:cs typeface="+mn-cs"/>
              </a:rPr>
              <a:t> </a:t>
            </a:r>
            <a:endParaRPr lang="en-US" sz="1200" dirty="0">
              <a:solidFill>
                <a:srgbClr val="000090"/>
              </a:solidFill>
              <a:cs typeface="+mn-cs"/>
            </a:endParaRPr>
          </a:p>
        </p:txBody>
      </p:sp>
      <p:pic>
        <p:nvPicPr>
          <p:cNvPr id="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999047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5985749" y="4670248"/>
            <a:ext cx="2133600" cy="365125"/>
          </a:xfrm>
        </p:spPr>
        <p:txBody>
          <a:bodyPr/>
          <a:lstStyle/>
          <a:p>
            <a:r>
              <a:rPr lang="en-GB" dirty="0" err="1"/>
              <a:t>Skyvalidas</a:t>
            </a:r>
            <a:r>
              <a:rPr lang="en-GB" dirty="0"/>
              <a:t> et al Nut Res 2020 </a:t>
            </a: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srcRect t="50595"/>
          <a:stretch/>
        </p:blipFill>
        <p:spPr>
          <a:xfrm>
            <a:off x="10948" y="2036460"/>
            <a:ext cx="9144000" cy="2536881"/>
          </a:xfrm>
          <a:prstGeom prst="rect">
            <a:avLst/>
          </a:prstGeom>
        </p:spPr>
      </p:pic>
      <p:sp>
        <p:nvSpPr>
          <p:cNvPr id="8" name="Rectangle 7"/>
          <p:cNvSpPr/>
          <p:nvPr/>
        </p:nvSpPr>
        <p:spPr>
          <a:xfrm>
            <a:off x="10948" y="1116769"/>
            <a:ext cx="1029076" cy="547435"/>
          </a:xfrm>
          <a:prstGeom prst="rect">
            <a:avLst/>
          </a:prstGeom>
          <a:solidFill>
            <a:schemeClr val="bg1"/>
          </a:solidFill>
          <a:ln>
            <a:solidFill>
              <a:schemeClr val="bg1"/>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Text Box 9"/>
          <p:cNvSpPr txBox="1">
            <a:spLocks noChangeArrowheads="1"/>
          </p:cNvSpPr>
          <p:nvPr/>
        </p:nvSpPr>
        <p:spPr bwMode="auto">
          <a:xfrm>
            <a:off x="150813" y="640516"/>
            <a:ext cx="8845550" cy="400110"/>
          </a:xfrm>
          <a:prstGeom prst="rect">
            <a:avLst/>
          </a:prstGeom>
          <a:noFill/>
          <a:ln w="9525">
            <a:noFill/>
            <a:miter lim="800000"/>
            <a:headEnd/>
            <a:tailEnd/>
          </a:ln>
        </p:spPr>
        <p:txBody>
          <a:bodyPr wrap="square">
            <a:spAutoFit/>
          </a:bodyPr>
          <a:lstStyle/>
          <a:p>
            <a:pPr algn="ctr">
              <a:defRPr/>
            </a:pPr>
            <a:r>
              <a:rPr lang="el-GR" sz="2000" b="1" dirty="0">
                <a:latin typeface="Comic Sans MS"/>
                <a:cs typeface="Comic Sans MS"/>
              </a:rPr>
              <a:t>Επίδραση της Κουρκουμίνης στα κύτταρα που παράγουν </a:t>
            </a:r>
            <a:r>
              <a:rPr lang="en-GB" sz="2000" b="1" dirty="0">
                <a:latin typeface="Comic Sans MS"/>
                <a:cs typeface="Comic Sans MS"/>
              </a:rPr>
              <a:t>IFN</a:t>
            </a:r>
            <a:r>
              <a:rPr lang="el-GR" sz="2000" b="1" dirty="0">
                <a:latin typeface="Comic Sans MS"/>
                <a:cs typeface="Comic Sans MS"/>
              </a:rPr>
              <a:t>γ και </a:t>
            </a:r>
            <a:r>
              <a:rPr lang="en-GB" sz="2000" b="1" dirty="0">
                <a:latin typeface="Comic Sans MS"/>
                <a:cs typeface="Comic Sans MS"/>
              </a:rPr>
              <a:t>IL-17</a:t>
            </a:r>
            <a:endParaRPr lang="en-GB" sz="2400" b="1" dirty="0">
              <a:latin typeface="Comic Sans MS" pitchFamily="66" charset="0"/>
            </a:endParaRPr>
          </a:p>
        </p:txBody>
      </p:sp>
      <p:sp>
        <p:nvSpPr>
          <p:cNvPr id="10" name="TextBox 9"/>
          <p:cNvSpPr txBox="1"/>
          <p:nvPr/>
        </p:nvSpPr>
        <p:spPr>
          <a:xfrm>
            <a:off x="240848" y="1916025"/>
            <a:ext cx="799176"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747866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60538"/>
            <a:ext cx="9144000" cy="5585004"/>
          </a:xfrm>
          <a:prstGeom prst="rect">
            <a:avLst/>
          </a:prstGeom>
        </p:spPr>
      </p:pic>
      <p:sp>
        <p:nvSpPr>
          <p:cNvPr id="5" name="Text Box 9"/>
          <p:cNvSpPr txBox="1">
            <a:spLocks noChangeArrowheads="1"/>
          </p:cNvSpPr>
          <p:nvPr/>
        </p:nvSpPr>
        <p:spPr bwMode="auto">
          <a:xfrm>
            <a:off x="150813" y="180658"/>
            <a:ext cx="9121822" cy="707886"/>
          </a:xfrm>
          <a:prstGeom prst="rect">
            <a:avLst/>
          </a:prstGeom>
          <a:noFill/>
          <a:ln w="9525">
            <a:noFill/>
            <a:miter lim="800000"/>
            <a:headEnd/>
            <a:tailEnd/>
          </a:ln>
        </p:spPr>
        <p:txBody>
          <a:bodyPr wrap="square">
            <a:spAutoFit/>
          </a:bodyPr>
          <a:lstStyle/>
          <a:p>
            <a:pPr algn="ctr">
              <a:defRPr/>
            </a:pPr>
            <a:r>
              <a:rPr lang="en-GB" sz="2000" b="1" dirty="0">
                <a:latin typeface="Comic Sans MS"/>
                <a:cs typeface="Comic Sans MS"/>
              </a:rPr>
              <a:t>In vitro </a:t>
            </a:r>
            <a:r>
              <a:rPr lang="el-GR" sz="2000" b="1" dirty="0">
                <a:latin typeface="Comic Sans MS"/>
                <a:cs typeface="Comic Sans MS"/>
              </a:rPr>
              <a:t>επίδραση της Κουρκουμίνης</a:t>
            </a:r>
            <a:r>
              <a:rPr lang="en-GB" sz="2000" b="1" dirty="0">
                <a:latin typeface="Comic Sans MS"/>
                <a:cs typeface="Comic Sans MS"/>
              </a:rPr>
              <a:t> </a:t>
            </a:r>
            <a:endParaRPr lang="el-GR" sz="2000" b="1" dirty="0">
              <a:latin typeface="Comic Sans MS"/>
              <a:cs typeface="Comic Sans MS"/>
            </a:endParaRPr>
          </a:p>
          <a:p>
            <a:pPr algn="ctr">
              <a:defRPr/>
            </a:pPr>
            <a:r>
              <a:rPr lang="el-GR" sz="2000" b="1" dirty="0">
                <a:latin typeface="Comic Sans MS"/>
                <a:cs typeface="Comic Sans MS"/>
              </a:rPr>
              <a:t>σε ασθενείς με ψωρίαση ή ψωριασική αρθρίτιδα </a:t>
            </a:r>
            <a:endParaRPr lang="en-GB" sz="2400" b="1" dirty="0">
              <a:latin typeface="Comic Sans MS" pitchFamily="66" charset="0"/>
            </a:endParaRPr>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827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50813" y="180658"/>
            <a:ext cx="9121822" cy="707886"/>
          </a:xfrm>
          <a:prstGeom prst="rect">
            <a:avLst/>
          </a:prstGeom>
          <a:noFill/>
          <a:ln w="9525">
            <a:noFill/>
            <a:miter lim="800000"/>
            <a:headEnd/>
            <a:tailEnd/>
          </a:ln>
        </p:spPr>
        <p:txBody>
          <a:bodyPr wrap="square">
            <a:spAutoFit/>
          </a:bodyPr>
          <a:lstStyle/>
          <a:p>
            <a:pPr algn="ctr">
              <a:defRPr/>
            </a:pPr>
            <a:r>
              <a:rPr lang="en-GB" sz="2000" b="1" dirty="0">
                <a:latin typeface="Comic Sans MS"/>
                <a:cs typeface="Comic Sans MS"/>
              </a:rPr>
              <a:t>In vitro </a:t>
            </a:r>
            <a:r>
              <a:rPr lang="el-GR" sz="2000" b="1" dirty="0">
                <a:latin typeface="Comic Sans MS"/>
                <a:cs typeface="Comic Sans MS"/>
              </a:rPr>
              <a:t>επίδραση της Κουρκουμίνης</a:t>
            </a:r>
            <a:r>
              <a:rPr lang="en-GB" sz="2000" b="1" dirty="0">
                <a:latin typeface="Comic Sans MS"/>
                <a:cs typeface="Comic Sans MS"/>
              </a:rPr>
              <a:t> </a:t>
            </a:r>
            <a:endParaRPr lang="el-GR" sz="2000" b="1" dirty="0">
              <a:latin typeface="Comic Sans MS"/>
              <a:cs typeface="Comic Sans MS"/>
            </a:endParaRPr>
          </a:p>
          <a:p>
            <a:pPr algn="ctr">
              <a:defRPr/>
            </a:pPr>
            <a:r>
              <a:rPr lang="el-GR" sz="2000" b="1" dirty="0">
                <a:latin typeface="Comic Sans MS"/>
                <a:cs typeface="Comic Sans MS"/>
              </a:rPr>
              <a:t>σε ασθενείς με ψωρίαση ή ψωριασική αρθρίτιδα </a:t>
            </a:r>
            <a:endParaRPr lang="en-GB" sz="2400" b="1" dirty="0">
              <a:latin typeface="Comic Sans MS" pitchFamily="66" charset="0"/>
            </a:endParaRPr>
          </a:p>
        </p:txBody>
      </p:sp>
      <p:pic>
        <p:nvPicPr>
          <p:cNvPr id="5" name="Picture 4"/>
          <p:cNvPicPr>
            <a:picLocks noChangeAspect="1"/>
          </p:cNvPicPr>
          <p:nvPr/>
        </p:nvPicPr>
        <p:blipFill>
          <a:blip r:embed="rId2"/>
          <a:stretch>
            <a:fillRect/>
          </a:stretch>
        </p:blipFill>
        <p:spPr>
          <a:xfrm>
            <a:off x="0" y="1257107"/>
            <a:ext cx="9144000" cy="5600893"/>
          </a:xfrm>
          <a:prstGeom prst="rect">
            <a:avLst/>
          </a:prstGeom>
        </p:spPr>
      </p:pic>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5744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3500"/>
            <a:ext cx="9144000" cy="6726078"/>
          </a:xfrm>
          <a:prstGeom prst="rect">
            <a:avLst/>
          </a:prstGeom>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84586"/>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762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84776"/>
          </a:xfrm>
        </p:spPr>
        <p:txBody>
          <a:bodyPr>
            <a:normAutofit fontScale="90000"/>
          </a:bodyPr>
          <a:lstStyle/>
          <a:p>
            <a:r>
              <a:rPr lang="en-US" dirty="0" err="1">
                <a:latin typeface="Comic Sans MS"/>
                <a:cs typeface="Comic Sans MS"/>
              </a:rPr>
              <a:t>Curcumin</a:t>
            </a:r>
            <a:r>
              <a:rPr lang="en-US" dirty="0">
                <a:latin typeface="Comic Sans MS"/>
                <a:cs typeface="Comic Sans MS"/>
              </a:rPr>
              <a:t> and autoimmunity</a:t>
            </a:r>
          </a:p>
        </p:txBody>
      </p:sp>
      <p:pic>
        <p:nvPicPr>
          <p:cNvPr id="3" name="Picture 2"/>
          <p:cNvPicPr>
            <a:picLocks noChangeAspect="1"/>
          </p:cNvPicPr>
          <p:nvPr/>
        </p:nvPicPr>
        <p:blipFill>
          <a:blip r:embed="rId3"/>
          <a:stretch>
            <a:fillRect/>
          </a:stretch>
        </p:blipFill>
        <p:spPr>
          <a:xfrm>
            <a:off x="0" y="714678"/>
            <a:ext cx="4171043" cy="1866420"/>
          </a:xfrm>
          <a:prstGeom prst="rect">
            <a:avLst/>
          </a:prstGeom>
        </p:spPr>
      </p:pic>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9873" y="637382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4093890" y="1266249"/>
            <a:ext cx="5079028" cy="5394726"/>
          </a:xfrm>
          <a:prstGeom prst="rect">
            <a:avLst/>
          </a:prstGeom>
        </p:spPr>
      </p:pic>
      <p:sp>
        <p:nvSpPr>
          <p:cNvPr id="4" name="TextBox 3">
            <a:extLst>
              <a:ext uri="{FF2B5EF4-FFF2-40B4-BE49-F238E27FC236}">
                <a16:creationId xmlns:a16="http://schemas.microsoft.com/office/drawing/2014/main" id="{1BA8B75D-65D0-D54D-AAD5-B7A6B7B69C81}"/>
              </a:ext>
            </a:extLst>
          </p:cNvPr>
          <p:cNvSpPr txBox="1"/>
          <p:nvPr/>
        </p:nvSpPr>
        <p:spPr>
          <a:xfrm>
            <a:off x="159873" y="3262571"/>
            <a:ext cx="4370107" cy="1477328"/>
          </a:xfrm>
          <a:prstGeom prst="rect">
            <a:avLst/>
          </a:prstGeom>
          <a:noFill/>
        </p:spPr>
        <p:txBody>
          <a:bodyPr wrap="none" rtlCol="0">
            <a:spAutoFit/>
          </a:bodyPr>
          <a:lstStyle/>
          <a:p>
            <a:r>
              <a:rPr lang="en-GB" b="1" dirty="0">
                <a:solidFill>
                  <a:srgbClr val="00B050"/>
                </a:solidFill>
                <a:latin typeface="Comic Sans MS" panose="030F0902030302020204" pitchFamily="66" charset="0"/>
              </a:rPr>
              <a:t>Based on the current available </a:t>
            </a:r>
          </a:p>
          <a:p>
            <a:r>
              <a:rPr lang="en-GB" b="1" dirty="0">
                <a:solidFill>
                  <a:srgbClr val="00B050"/>
                </a:solidFill>
                <a:latin typeface="Comic Sans MS" panose="030F0902030302020204" pitchFamily="66" charset="0"/>
              </a:rPr>
              <a:t>evidence, oral curcumin administration </a:t>
            </a:r>
          </a:p>
          <a:p>
            <a:r>
              <a:rPr lang="en-GB" b="1" dirty="0">
                <a:solidFill>
                  <a:srgbClr val="00B050"/>
                </a:solidFill>
                <a:latin typeface="Comic Sans MS" panose="030F0902030302020204" pitchFamily="66" charset="0"/>
              </a:rPr>
              <a:t>does not seem superior to placebo </a:t>
            </a:r>
          </a:p>
          <a:p>
            <a:r>
              <a:rPr lang="en-GB" b="1" dirty="0">
                <a:solidFill>
                  <a:srgbClr val="00B050"/>
                </a:solidFill>
                <a:latin typeface="Comic Sans MS" panose="030F0902030302020204" pitchFamily="66" charset="0"/>
              </a:rPr>
              <a:t>in attaining remission in </a:t>
            </a:r>
          </a:p>
          <a:p>
            <a:r>
              <a:rPr lang="en-GB" b="1" dirty="0">
                <a:solidFill>
                  <a:srgbClr val="00B050"/>
                </a:solidFill>
                <a:latin typeface="Comic Sans MS" panose="030F0902030302020204" pitchFamily="66" charset="0"/>
              </a:rPr>
              <a:t>patients with UC</a:t>
            </a:r>
            <a:endParaRPr lang="en-GR" b="1" dirty="0">
              <a:solidFill>
                <a:srgbClr val="00B050"/>
              </a:solidFill>
              <a:latin typeface="Comic Sans MS" panose="030F0902030302020204" pitchFamily="66" charset="0"/>
            </a:endParaRPr>
          </a:p>
        </p:txBody>
      </p:sp>
    </p:spTree>
    <p:extLst>
      <p:ext uri="{BB962C8B-B14F-4D97-AF65-F5344CB8AC3E}">
        <p14:creationId xmlns:p14="http://schemas.microsoft.com/office/powerpoint/2010/main" val="744094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1171" y="1183330"/>
            <a:ext cx="7532499" cy="5374949"/>
          </a:xfrm>
          <a:prstGeom prst="rect">
            <a:avLst/>
          </a:prstGeom>
        </p:spPr>
      </p:pic>
      <p:sp>
        <p:nvSpPr>
          <p:cNvPr id="5" name="Text Box 9"/>
          <p:cNvSpPr txBox="1">
            <a:spLocks noChangeArrowheads="1"/>
          </p:cNvSpPr>
          <p:nvPr/>
        </p:nvSpPr>
        <p:spPr bwMode="auto">
          <a:xfrm>
            <a:off x="150813" y="180658"/>
            <a:ext cx="9121822" cy="707886"/>
          </a:xfrm>
          <a:prstGeom prst="rect">
            <a:avLst/>
          </a:prstGeom>
          <a:noFill/>
          <a:ln w="9525">
            <a:noFill/>
            <a:miter lim="800000"/>
            <a:headEnd/>
            <a:tailEnd/>
          </a:ln>
        </p:spPr>
        <p:txBody>
          <a:bodyPr wrap="square">
            <a:spAutoFit/>
          </a:bodyPr>
          <a:lstStyle/>
          <a:p>
            <a:pPr algn="ctr">
              <a:defRPr/>
            </a:pPr>
            <a:r>
              <a:rPr lang="en-GB" sz="2000" b="1" dirty="0">
                <a:latin typeface="Comic Sans MS"/>
                <a:cs typeface="Comic Sans MS"/>
              </a:rPr>
              <a:t>In vitro </a:t>
            </a:r>
            <a:r>
              <a:rPr lang="el-GR" sz="2000" b="1" dirty="0">
                <a:latin typeface="Comic Sans MS"/>
                <a:cs typeface="Comic Sans MS"/>
              </a:rPr>
              <a:t>επίδραση της Δελφινιδίνης</a:t>
            </a:r>
            <a:r>
              <a:rPr lang="en-GB" sz="2000" b="1" dirty="0">
                <a:latin typeface="Comic Sans MS"/>
                <a:cs typeface="Comic Sans MS"/>
              </a:rPr>
              <a:t> </a:t>
            </a:r>
            <a:endParaRPr lang="el-GR" sz="2000" b="1" dirty="0">
              <a:latin typeface="Comic Sans MS"/>
              <a:cs typeface="Comic Sans MS"/>
            </a:endParaRPr>
          </a:p>
          <a:p>
            <a:pPr algn="ctr">
              <a:defRPr/>
            </a:pPr>
            <a:r>
              <a:rPr lang="el-GR" sz="2000" b="1" dirty="0">
                <a:latin typeface="Comic Sans MS"/>
                <a:cs typeface="Comic Sans MS"/>
              </a:rPr>
              <a:t>σε ασθενείς με ψωρίαση ή ψωριασική αρθρίτιδα </a:t>
            </a:r>
            <a:endParaRPr lang="en-GB" sz="2400" b="1" dirty="0">
              <a:latin typeface="Comic Sans MS" pitchFamily="66" charset="0"/>
            </a:endParaRPr>
          </a:p>
        </p:txBody>
      </p:sp>
      <p:pic>
        <p:nvPicPr>
          <p:cNvPr id="6" name="Picture 5"/>
          <p:cNvPicPr>
            <a:picLocks noChangeAspect="1"/>
          </p:cNvPicPr>
          <p:nvPr/>
        </p:nvPicPr>
        <p:blipFill>
          <a:blip r:embed="rId3"/>
          <a:stretch>
            <a:fillRect/>
          </a:stretch>
        </p:blipFill>
        <p:spPr>
          <a:xfrm>
            <a:off x="7607015" y="180658"/>
            <a:ext cx="738095" cy="934194"/>
          </a:xfrm>
          <a:prstGeom prst="rect">
            <a:avLst/>
          </a:prstGeom>
        </p:spPr>
      </p:pic>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6284586"/>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761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1543CC85-E278-4F90-996E-7638A96E913A}"/>
              </a:ext>
            </a:extLst>
          </p:cNvPr>
          <p:cNvSpPr txBox="1">
            <a:spLocks/>
          </p:cNvSpPr>
          <p:nvPr/>
        </p:nvSpPr>
        <p:spPr>
          <a:xfrm>
            <a:off x="383167" y="141895"/>
            <a:ext cx="8342086" cy="14018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sz="2000" b="1" dirty="0">
                <a:latin typeface="Comic Sans MS"/>
                <a:cs typeface="Comic Sans MS"/>
              </a:rPr>
              <a:t>Μελέτη Παν. Θεσσαλίας (Δ. Π. Μπόγδανος &amp; Δ. Αθανάτου)</a:t>
            </a:r>
          </a:p>
          <a:p>
            <a:r>
              <a:rPr lang="el-GR" sz="2000" b="1" dirty="0">
                <a:latin typeface="Comic Sans MS"/>
                <a:cs typeface="Comic Sans MS"/>
              </a:rPr>
              <a:t>Μελέτη διαιτητικών συνηθειών και διατροφικών αλλαγών σε ασθενείς με Ρευματικά και άλλα Αυτοάνοσα νοσήματα</a:t>
            </a:r>
          </a:p>
        </p:txBody>
      </p:sp>
      <p:sp>
        <p:nvSpPr>
          <p:cNvPr id="5" name="Τίτλος 1">
            <a:extLst>
              <a:ext uri="{FF2B5EF4-FFF2-40B4-BE49-F238E27FC236}">
                <a16:creationId xmlns:a16="http://schemas.microsoft.com/office/drawing/2014/main" id="{193F9460-0AA1-4A49-9133-B797C58C10C7}"/>
              </a:ext>
            </a:extLst>
          </p:cNvPr>
          <p:cNvSpPr>
            <a:spLocks noGrp="1"/>
          </p:cNvSpPr>
          <p:nvPr>
            <p:ph type="title"/>
          </p:nvPr>
        </p:nvSpPr>
        <p:spPr>
          <a:xfrm>
            <a:off x="457200" y="1543769"/>
            <a:ext cx="8229600" cy="1143000"/>
          </a:xfrm>
        </p:spPr>
        <p:txBody>
          <a:bodyPr>
            <a:normAutofit/>
          </a:bodyPr>
          <a:lstStyle/>
          <a:p>
            <a:pPr algn="ctr"/>
            <a:r>
              <a:rPr lang="el-GR" sz="2400" b="1" dirty="0">
                <a:latin typeface="Comic Sans MS"/>
                <a:cs typeface="Comic Sans MS"/>
              </a:rPr>
              <a:t>Σκοπός της μελέτης</a:t>
            </a:r>
          </a:p>
        </p:txBody>
      </p:sp>
      <p:sp>
        <p:nvSpPr>
          <p:cNvPr id="6" name="Θέση περιεχομένου 2">
            <a:extLst>
              <a:ext uri="{FF2B5EF4-FFF2-40B4-BE49-F238E27FC236}">
                <a16:creationId xmlns:a16="http://schemas.microsoft.com/office/drawing/2014/main" id="{D936EDF5-5A42-4075-9206-9B06468AADE5}"/>
              </a:ext>
            </a:extLst>
          </p:cNvPr>
          <p:cNvSpPr>
            <a:spLocks noGrp="1"/>
          </p:cNvSpPr>
          <p:nvPr>
            <p:ph idx="1"/>
          </p:nvPr>
        </p:nvSpPr>
        <p:spPr>
          <a:xfrm>
            <a:off x="457200" y="2798297"/>
            <a:ext cx="7543801" cy="3383466"/>
          </a:xfrm>
        </p:spPr>
        <p:txBody>
          <a:bodyPr>
            <a:normAutofit/>
          </a:bodyPr>
          <a:lstStyle/>
          <a:p>
            <a:pPr marL="342900" indent="-342900">
              <a:buFont typeface="+mj-lt"/>
              <a:buAutoNum type="arabicPeriod"/>
            </a:pPr>
            <a:r>
              <a:rPr lang="el-GR" sz="1800" dirty="0">
                <a:latin typeface="Comic Sans MS"/>
                <a:ea typeface="Calibri" panose="020F0502020204030204" pitchFamily="34" charset="0"/>
                <a:cs typeface="Comic Sans MS"/>
              </a:rPr>
              <a:t>Ε</a:t>
            </a:r>
            <a:r>
              <a:rPr lang="el-GR" sz="1800" dirty="0">
                <a:effectLst/>
                <a:latin typeface="Comic Sans MS"/>
                <a:ea typeface="Calibri" panose="020F0502020204030204" pitchFamily="34" charset="0"/>
                <a:cs typeface="Comic Sans MS"/>
              </a:rPr>
              <a:t>άν η χρήση </a:t>
            </a:r>
            <a:r>
              <a:rPr lang="el-GR" sz="1800" dirty="0">
                <a:latin typeface="Comic Sans MS"/>
                <a:ea typeface="Calibri" panose="020F0502020204030204" pitchFamily="34" charset="0"/>
                <a:cs typeface="Comic Sans MS"/>
              </a:rPr>
              <a:t>κανναβιδέλαιου </a:t>
            </a:r>
            <a:r>
              <a:rPr lang="el-GR" sz="1800" dirty="0">
                <a:effectLst/>
                <a:latin typeface="Comic Sans MS"/>
                <a:ea typeface="Calibri" panose="020F0502020204030204" pitchFamily="34" charset="0"/>
                <a:cs typeface="Comic Sans MS"/>
              </a:rPr>
              <a:t>CBD ή κουρκουμίνης, επιδρ</a:t>
            </a:r>
            <a:r>
              <a:rPr lang="el-GR" sz="1800" dirty="0">
                <a:latin typeface="Comic Sans MS"/>
                <a:ea typeface="Calibri" panose="020F0502020204030204" pitchFamily="34" charset="0"/>
                <a:cs typeface="Comic Sans MS"/>
              </a:rPr>
              <a:t>ά</a:t>
            </a:r>
            <a:r>
              <a:rPr lang="el-GR" sz="1800" dirty="0">
                <a:effectLst/>
                <a:latin typeface="Comic Sans MS"/>
                <a:ea typeface="Calibri" panose="020F0502020204030204" pitchFamily="34" charset="0"/>
                <a:cs typeface="Comic Sans MS"/>
              </a:rPr>
              <a:t> συνεργικά με τη μεσογειακή διατροφή στον πόνο των ασθενών με ρευματικά και άλλα αυτοάνοσα νοσήματα</a:t>
            </a:r>
          </a:p>
          <a:p>
            <a:pPr marL="342900" indent="-342900">
              <a:buFont typeface="+mj-lt"/>
              <a:buAutoNum type="arabicPeriod"/>
            </a:pPr>
            <a:endParaRPr lang="el-GR" sz="1800" dirty="0">
              <a:effectLst/>
              <a:latin typeface="Comic Sans MS"/>
              <a:ea typeface="Calibri" panose="020F0502020204030204" pitchFamily="34" charset="0"/>
              <a:cs typeface="Comic Sans MS"/>
            </a:endParaRPr>
          </a:p>
          <a:p>
            <a:pPr marL="342900" indent="-342900">
              <a:buFont typeface="+mj-lt"/>
              <a:buAutoNum type="arabicPeriod"/>
            </a:pPr>
            <a:r>
              <a:rPr lang="el-GR" sz="1800" dirty="0">
                <a:latin typeface="Comic Sans MS"/>
                <a:ea typeface="Calibri" panose="020F0502020204030204" pitchFamily="34" charset="0"/>
                <a:cs typeface="Comic Sans MS"/>
              </a:rPr>
              <a:t>Β</a:t>
            </a:r>
            <a:r>
              <a:rPr lang="el-GR" sz="1800" dirty="0">
                <a:effectLst/>
                <a:latin typeface="Comic Sans MS"/>
                <a:ea typeface="Calibri" panose="020F0502020204030204" pitchFamily="34" charset="0"/>
                <a:cs typeface="Comic Sans MS"/>
              </a:rPr>
              <a:t>ελτιώνει τους δείκτες της φλεγμονής, την ποιότητα του ύπνου και την ποιότητα ζωής</a:t>
            </a:r>
            <a:endParaRPr lang="el-GR" sz="1800" dirty="0">
              <a:latin typeface="Comic Sans MS"/>
              <a:cs typeface="Comic Sans MS"/>
            </a:endParaRPr>
          </a:p>
        </p:txBody>
      </p:sp>
      <p:pic>
        <p:nvPicPr>
          <p:cNvPr id="7" name="Picture 1">
            <a:extLst>
              <a:ext uri="{FF2B5EF4-FFF2-40B4-BE49-F238E27FC236}">
                <a16:creationId xmlns:a16="http://schemas.microsoft.com/office/drawing/2014/main" id="{49309735-6B0D-DE40-AE8A-4A64C7C61C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6284586"/>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467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9E81EF-B547-401D-BBD7-C75A3B286495}"/>
              </a:ext>
            </a:extLst>
          </p:cNvPr>
          <p:cNvSpPr>
            <a:spLocks noGrp="1"/>
          </p:cNvSpPr>
          <p:nvPr>
            <p:ph type="title"/>
          </p:nvPr>
        </p:nvSpPr>
        <p:spPr>
          <a:xfrm>
            <a:off x="609599" y="100000"/>
            <a:ext cx="7706817" cy="1019200"/>
          </a:xfrm>
        </p:spPr>
        <p:txBody>
          <a:bodyPr>
            <a:normAutofit/>
          </a:bodyPr>
          <a:lstStyle/>
          <a:p>
            <a:pPr algn="ctr"/>
            <a:r>
              <a:rPr lang="el-GR" sz="2400" dirty="0">
                <a:latin typeface="Comic Sans MS"/>
                <a:cs typeface="Comic Sans MS"/>
              </a:rPr>
              <a:t> </a:t>
            </a:r>
          </a:p>
        </p:txBody>
      </p:sp>
      <p:sp>
        <p:nvSpPr>
          <p:cNvPr id="3" name="Θέση περιεχομένου 2">
            <a:extLst>
              <a:ext uri="{FF2B5EF4-FFF2-40B4-BE49-F238E27FC236}">
                <a16:creationId xmlns:a16="http://schemas.microsoft.com/office/drawing/2014/main" id="{8349EB1C-0DAD-4914-87C4-22FF58E1A4AE}"/>
              </a:ext>
            </a:extLst>
          </p:cNvPr>
          <p:cNvSpPr>
            <a:spLocks noGrp="1"/>
          </p:cNvSpPr>
          <p:nvPr>
            <p:ph idx="1"/>
          </p:nvPr>
        </p:nvSpPr>
        <p:spPr>
          <a:xfrm>
            <a:off x="686231" y="934398"/>
            <a:ext cx="7710593" cy="3880773"/>
          </a:xfrm>
        </p:spPr>
        <p:txBody>
          <a:bodyPr>
            <a:normAutofit/>
          </a:bodyPr>
          <a:lstStyle/>
          <a:p>
            <a:r>
              <a:rPr lang="el-GR" sz="2400" dirty="0">
                <a:latin typeface="Comic Sans MS"/>
                <a:cs typeface="Comic Sans MS"/>
              </a:rPr>
              <a:t>Έναρξη: 77 ασθενείς (67 Γυναίκες- 10 Άντρες)</a:t>
            </a:r>
          </a:p>
          <a:p>
            <a:r>
              <a:rPr lang="el-GR" sz="2400" dirty="0">
                <a:latin typeface="Comic Sans MS"/>
                <a:cs typeface="Comic Sans MS"/>
              </a:rPr>
              <a:t>Λήξη: 22 ασθενείς (20 Γυναίκες- 2 Άντρες)</a:t>
            </a:r>
          </a:p>
          <a:p>
            <a:pPr marL="0" indent="0">
              <a:buNone/>
            </a:pPr>
            <a:endParaRPr lang="el-GR" sz="2400" dirty="0">
              <a:latin typeface="Comic Sans MS"/>
              <a:cs typeface="Comic Sans MS"/>
            </a:endParaRPr>
          </a:p>
        </p:txBody>
      </p:sp>
      <p:graphicFrame>
        <p:nvGraphicFramePr>
          <p:cNvPr id="4" name="Γράφημα 3">
            <a:extLst>
              <a:ext uri="{FF2B5EF4-FFF2-40B4-BE49-F238E27FC236}">
                <a16:creationId xmlns:a16="http://schemas.microsoft.com/office/drawing/2014/main" id="{6588FB1D-B482-4148-9C4C-226F5D076737}"/>
              </a:ext>
            </a:extLst>
          </p:cNvPr>
          <p:cNvGraphicFramePr/>
          <p:nvPr>
            <p:extLst>
              <p:ext uri="{D42A27DB-BD31-4B8C-83A1-F6EECF244321}">
                <p14:modId xmlns:p14="http://schemas.microsoft.com/office/powerpoint/2010/main" val="1195321132"/>
              </p:ext>
            </p:extLst>
          </p:nvPr>
        </p:nvGraphicFramePr>
        <p:xfrm>
          <a:off x="1741818" y="2630121"/>
          <a:ext cx="5615940" cy="3164200"/>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28">
            <a:extLst>
              <a:ext uri="{FF2B5EF4-FFF2-40B4-BE49-F238E27FC236}">
                <a16:creationId xmlns:a16="http://schemas.microsoft.com/office/drawing/2014/main" id="{CD4B404C-92D7-4398-9C7A-3238D117ACBB}"/>
              </a:ext>
            </a:extLst>
          </p:cNvPr>
          <p:cNvPicPr>
            <a:picLocks noChangeAspect="1" noChangeArrowheads="1"/>
          </p:cNvPicPr>
          <p:nvPr/>
        </p:nvPicPr>
        <p:blipFill>
          <a:blip r:embed="rId3" cstate="print"/>
          <a:srcRect/>
          <a:stretch>
            <a:fillRect/>
          </a:stretch>
        </p:blipFill>
        <p:spPr bwMode="auto">
          <a:xfrm>
            <a:off x="251520" y="6007859"/>
            <a:ext cx="622524" cy="576064"/>
          </a:xfrm>
          <a:prstGeom prst="rect">
            <a:avLst/>
          </a:prstGeom>
          <a:noFill/>
          <a:ln w="9525">
            <a:noFill/>
            <a:miter lim="800000"/>
            <a:headEnd/>
            <a:tailEnd/>
          </a:ln>
        </p:spPr>
      </p:pic>
      <p:pic>
        <p:nvPicPr>
          <p:cNvPr id="8" name="Picture 2" descr="ÎÏÎ¿ÏÎ­Î»ÎµÏÎ¼Î± ÎµÎ¹ÎºÏÎ½Î±Ï Î³Î¹Î± ÏÎ±Î½ÎµÏÎ¹ÏÏÎ®Î¼Î¹Î¿ Î¸ÎµÏÏÎ±Î»Î¯Î±Ï">
            <a:extLst>
              <a:ext uri="{FF2B5EF4-FFF2-40B4-BE49-F238E27FC236}">
                <a16:creationId xmlns:a16="http://schemas.microsoft.com/office/drawing/2014/main" id="{1AFB8312-D2CF-4A6A-918A-1A1DDAAC81E5}"/>
              </a:ext>
            </a:extLst>
          </p:cNvPr>
          <p:cNvPicPr>
            <a:picLocks noChangeAspect="1" noChangeArrowheads="1"/>
          </p:cNvPicPr>
          <p:nvPr/>
        </p:nvPicPr>
        <p:blipFill>
          <a:blip r:embed="rId4" cstate="print"/>
          <a:srcRect/>
          <a:stretch>
            <a:fillRect/>
          </a:stretch>
        </p:blipFill>
        <p:spPr bwMode="auto">
          <a:xfrm>
            <a:off x="8197597" y="5976664"/>
            <a:ext cx="694883" cy="692696"/>
          </a:xfrm>
          <a:prstGeom prst="rect">
            <a:avLst/>
          </a:prstGeom>
          <a:noFill/>
          <a:ln w="9525">
            <a:noFill/>
            <a:miter lim="800000"/>
            <a:headEnd/>
            <a:tailEnd/>
          </a:ln>
        </p:spPr>
      </p:pic>
    </p:spTree>
    <p:extLst>
      <p:ext uri="{BB962C8B-B14F-4D97-AF65-F5344CB8AC3E}">
        <p14:creationId xmlns:p14="http://schemas.microsoft.com/office/powerpoint/2010/main" val="768091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593646-714B-4AD3-A48B-2AC9F108A868}"/>
              </a:ext>
            </a:extLst>
          </p:cNvPr>
          <p:cNvSpPr>
            <a:spLocks noGrp="1"/>
          </p:cNvSpPr>
          <p:nvPr>
            <p:ph type="title"/>
          </p:nvPr>
        </p:nvSpPr>
        <p:spPr/>
        <p:txBody>
          <a:bodyPr/>
          <a:lstStyle/>
          <a:p>
            <a:pPr algn="ctr"/>
            <a:r>
              <a:rPr lang="el-GR" dirty="0"/>
              <a:t>Ηλικία ασθενών</a:t>
            </a:r>
          </a:p>
        </p:txBody>
      </p:sp>
      <p:graphicFrame>
        <p:nvGraphicFramePr>
          <p:cNvPr id="4" name="Θέση περιεχομένου 3">
            <a:extLst>
              <a:ext uri="{FF2B5EF4-FFF2-40B4-BE49-F238E27FC236}">
                <a16:creationId xmlns:a16="http://schemas.microsoft.com/office/drawing/2014/main" id="{2B0D138D-5491-493B-BB44-2CA52CE5A479}"/>
              </a:ext>
            </a:extLst>
          </p:cNvPr>
          <p:cNvGraphicFramePr>
            <a:graphicFrameLocks noGrp="1"/>
          </p:cNvGraphicFramePr>
          <p:nvPr>
            <p:ph idx="1"/>
          </p:nvPr>
        </p:nvGraphicFramePr>
        <p:xfrm>
          <a:off x="822325" y="1846263"/>
          <a:ext cx="7543800" cy="4022725"/>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28">
            <a:extLst>
              <a:ext uri="{FF2B5EF4-FFF2-40B4-BE49-F238E27FC236}">
                <a16:creationId xmlns:a16="http://schemas.microsoft.com/office/drawing/2014/main" id="{B9FAC1F9-98C1-4985-A5ED-7A29DAC8DF52}"/>
              </a:ext>
            </a:extLst>
          </p:cNvPr>
          <p:cNvPicPr>
            <a:picLocks noChangeAspect="1" noChangeArrowheads="1"/>
          </p:cNvPicPr>
          <p:nvPr/>
        </p:nvPicPr>
        <p:blipFill>
          <a:blip r:embed="rId3" cstate="print"/>
          <a:srcRect/>
          <a:stretch>
            <a:fillRect/>
          </a:stretch>
        </p:blipFill>
        <p:spPr bwMode="auto">
          <a:xfrm>
            <a:off x="251520" y="6007859"/>
            <a:ext cx="622524" cy="576064"/>
          </a:xfrm>
          <a:prstGeom prst="rect">
            <a:avLst/>
          </a:prstGeom>
          <a:noFill/>
          <a:ln w="9525">
            <a:noFill/>
            <a:miter lim="800000"/>
            <a:headEnd/>
            <a:tailEnd/>
          </a:ln>
        </p:spPr>
      </p:pic>
      <p:pic>
        <p:nvPicPr>
          <p:cNvPr id="8" name="Picture 2" descr="ÎÏÎ¿ÏÎ­Î»ÎµÏÎ¼Î± ÎµÎ¹ÎºÏÎ½Î±Ï Î³Î¹Î± ÏÎ±Î½ÎµÏÎ¹ÏÏÎ®Î¼Î¹Î¿ Î¸ÎµÏÏÎ±Î»Î¯Î±Ï">
            <a:extLst>
              <a:ext uri="{FF2B5EF4-FFF2-40B4-BE49-F238E27FC236}">
                <a16:creationId xmlns:a16="http://schemas.microsoft.com/office/drawing/2014/main" id="{A0BE5B65-0842-40DF-8A3B-24BDC07EFA9D}"/>
              </a:ext>
            </a:extLst>
          </p:cNvPr>
          <p:cNvPicPr>
            <a:picLocks noChangeAspect="1" noChangeArrowheads="1"/>
          </p:cNvPicPr>
          <p:nvPr/>
        </p:nvPicPr>
        <p:blipFill>
          <a:blip r:embed="rId4" cstate="print"/>
          <a:srcRect/>
          <a:stretch>
            <a:fillRect/>
          </a:stretch>
        </p:blipFill>
        <p:spPr bwMode="auto">
          <a:xfrm>
            <a:off x="8197597" y="5976664"/>
            <a:ext cx="694883" cy="692696"/>
          </a:xfrm>
          <a:prstGeom prst="rect">
            <a:avLst/>
          </a:prstGeom>
          <a:noFill/>
          <a:ln w="9525">
            <a:noFill/>
            <a:miter lim="800000"/>
            <a:headEnd/>
            <a:tailEnd/>
          </a:ln>
        </p:spPr>
      </p:pic>
    </p:spTree>
    <p:extLst>
      <p:ext uri="{BB962C8B-B14F-4D97-AF65-F5344CB8AC3E}">
        <p14:creationId xmlns:p14="http://schemas.microsoft.com/office/powerpoint/2010/main" val="2595278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2E078A-DD3E-49A3-8548-9A6485F5C538}"/>
              </a:ext>
            </a:extLst>
          </p:cNvPr>
          <p:cNvSpPr>
            <a:spLocks noGrp="1"/>
          </p:cNvSpPr>
          <p:nvPr>
            <p:ph type="title"/>
          </p:nvPr>
        </p:nvSpPr>
        <p:spPr/>
        <p:txBody>
          <a:bodyPr/>
          <a:lstStyle/>
          <a:p>
            <a:pPr algn="ctr"/>
            <a:r>
              <a:rPr lang="el-GR" dirty="0">
                <a:latin typeface="Comic Sans MS"/>
                <a:cs typeface="Comic Sans MS"/>
              </a:rPr>
              <a:t>Σωματικό βάρος αντρών</a:t>
            </a:r>
          </a:p>
        </p:txBody>
      </p:sp>
      <p:graphicFrame>
        <p:nvGraphicFramePr>
          <p:cNvPr id="4" name="Θέση περιεχομένου 3">
            <a:extLst>
              <a:ext uri="{FF2B5EF4-FFF2-40B4-BE49-F238E27FC236}">
                <a16:creationId xmlns:a16="http://schemas.microsoft.com/office/drawing/2014/main" id="{AF2E1D8F-1CE3-4EA9-89A9-CA6E33E625E8}"/>
              </a:ext>
            </a:extLst>
          </p:cNvPr>
          <p:cNvGraphicFramePr>
            <a:graphicFrameLocks noGrp="1"/>
          </p:cNvGraphicFramePr>
          <p:nvPr>
            <p:ph idx="1"/>
          </p:nvPr>
        </p:nvGraphicFramePr>
        <p:xfrm>
          <a:off x="822325" y="1846263"/>
          <a:ext cx="7543800" cy="4022725"/>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28">
            <a:extLst>
              <a:ext uri="{FF2B5EF4-FFF2-40B4-BE49-F238E27FC236}">
                <a16:creationId xmlns:a16="http://schemas.microsoft.com/office/drawing/2014/main" id="{E12728C9-EF6B-4DF7-9F62-627B67ECF751}"/>
              </a:ext>
            </a:extLst>
          </p:cNvPr>
          <p:cNvPicPr>
            <a:picLocks noChangeAspect="1" noChangeArrowheads="1"/>
          </p:cNvPicPr>
          <p:nvPr/>
        </p:nvPicPr>
        <p:blipFill>
          <a:blip r:embed="rId3" cstate="print"/>
          <a:srcRect/>
          <a:stretch>
            <a:fillRect/>
          </a:stretch>
        </p:blipFill>
        <p:spPr bwMode="auto">
          <a:xfrm>
            <a:off x="251520" y="6007859"/>
            <a:ext cx="622524" cy="576064"/>
          </a:xfrm>
          <a:prstGeom prst="rect">
            <a:avLst/>
          </a:prstGeom>
          <a:noFill/>
          <a:ln w="9525">
            <a:noFill/>
            <a:miter lim="800000"/>
            <a:headEnd/>
            <a:tailEnd/>
          </a:ln>
        </p:spPr>
      </p:pic>
      <p:pic>
        <p:nvPicPr>
          <p:cNvPr id="5" name="Picture 1">
            <a:extLst>
              <a:ext uri="{FF2B5EF4-FFF2-40B4-BE49-F238E27FC236}">
                <a16:creationId xmlns:a16="http://schemas.microsoft.com/office/drawing/2014/main" id="{2F3417CA-00D3-124C-BA2A-F4B60C3CA2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6284586"/>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735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ChangeArrowheads="1"/>
          </p:cNvSpPr>
          <p:nvPr/>
        </p:nvSpPr>
        <p:spPr bwMode="auto">
          <a:xfrm>
            <a:off x="3509216" y="989013"/>
            <a:ext cx="2184400" cy="5543056"/>
          </a:xfrm>
          <a:prstGeom prst="rect">
            <a:avLst/>
          </a:prstGeom>
          <a:solidFill>
            <a:schemeClr val="bg1"/>
          </a:solidFill>
          <a:ln w="3175">
            <a:noFill/>
            <a:miter lim="800000"/>
            <a:headEnd/>
            <a:tailEnd/>
          </a:ln>
          <a:effectLst/>
        </p:spPr>
        <p:txBody>
          <a:bodyPr>
            <a:spAutoFit/>
          </a:bodyPr>
          <a:lstStyle/>
          <a:p>
            <a:pPr eaLnBrk="0" hangingPunct="0">
              <a:lnSpc>
                <a:spcPct val="90000"/>
              </a:lnSpc>
              <a:buClr>
                <a:srgbClr val="990000"/>
              </a:buClr>
              <a:buSzPct val="120000"/>
              <a:buFont typeface="Wingdings" pitchFamily="2" charset="2"/>
              <a:buNone/>
              <a:defRPr/>
            </a:pPr>
            <a:r>
              <a:rPr lang="en-US" sz="1400" dirty="0" err="1">
                <a:latin typeface="Comic Sans MS"/>
                <a:cs typeface="Comic Sans MS"/>
              </a:rPr>
              <a:t>Bega</a:t>
            </a:r>
            <a:endParaRPr lang="en-US" sz="1400" dirty="0">
              <a:effectLst/>
              <a:latin typeface="Comic Sans MS"/>
              <a:cs typeface="Comic Sans MS"/>
            </a:endParaRPr>
          </a:p>
          <a:p>
            <a:pPr eaLnBrk="0" hangingPunct="0">
              <a:lnSpc>
                <a:spcPct val="90000"/>
              </a:lnSpc>
              <a:buClr>
                <a:srgbClr val="990000"/>
              </a:buClr>
              <a:buSzPct val="120000"/>
              <a:buFont typeface="Wingdings" pitchFamily="2" charset="2"/>
              <a:buNone/>
              <a:defRPr/>
            </a:pPr>
            <a:r>
              <a:rPr lang="en-US" sz="1400" dirty="0" err="1">
                <a:effectLst/>
                <a:latin typeface="Comic Sans MS"/>
                <a:cs typeface="Comic Sans MS"/>
              </a:rPr>
              <a:t>Biolympus</a:t>
            </a:r>
            <a:r>
              <a:rPr lang="en-US" sz="1400" dirty="0">
                <a:effectLst/>
                <a:latin typeface="Comic Sans MS"/>
                <a:cs typeface="Comic Sans MS"/>
              </a:rPr>
              <a:t> </a:t>
            </a:r>
          </a:p>
          <a:p>
            <a:pPr eaLnBrk="0" hangingPunct="0">
              <a:lnSpc>
                <a:spcPct val="90000"/>
              </a:lnSpc>
              <a:buClr>
                <a:srgbClr val="990000"/>
              </a:buClr>
              <a:buSzPct val="120000"/>
              <a:buFont typeface="Wingdings" pitchFamily="2" charset="2"/>
              <a:buNone/>
              <a:defRPr/>
            </a:pPr>
            <a:r>
              <a:rPr lang="en-US" sz="1400" dirty="0" err="1">
                <a:effectLst/>
                <a:latin typeface="Comic Sans MS"/>
                <a:cs typeface="Comic Sans MS"/>
              </a:rPr>
              <a:t>Biorad</a:t>
            </a:r>
            <a:endParaRPr lang="en-US" sz="1400" dirty="0">
              <a:effectLst/>
              <a:latin typeface="Comic Sans MS"/>
              <a:cs typeface="Comic Sans MS"/>
            </a:endParaRPr>
          </a:p>
          <a:p>
            <a:pPr>
              <a:defRPr/>
            </a:pPr>
            <a:r>
              <a:rPr lang="en-US" sz="1400" dirty="0" err="1">
                <a:effectLst/>
                <a:latin typeface="Comic Sans MS"/>
                <a:cs typeface="Comic Sans MS"/>
              </a:rPr>
              <a:t>CyBio</a:t>
            </a:r>
            <a:endParaRPr lang="en-US" sz="1400" dirty="0">
              <a:effectLst/>
              <a:latin typeface="Comic Sans MS"/>
              <a:cs typeface="Comic Sans MS"/>
            </a:endParaRPr>
          </a:p>
          <a:p>
            <a:pPr>
              <a:defRPr/>
            </a:pPr>
            <a:r>
              <a:rPr lang="en-US" sz="1400" dirty="0" err="1">
                <a:effectLst/>
                <a:latin typeface="Comic Sans MS"/>
                <a:cs typeface="Comic Sans MS"/>
              </a:rPr>
              <a:t>Diarect</a:t>
            </a:r>
            <a:endParaRPr lang="en-US" sz="1400" dirty="0">
              <a:effectLst/>
              <a:latin typeface="Comic Sans MS"/>
              <a:cs typeface="Comic Sans MS"/>
            </a:endParaRPr>
          </a:p>
          <a:p>
            <a:pPr>
              <a:defRPr/>
            </a:pPr>
            <a:r>
              <a:rPr lang="en-US" sz="1400" dirty="0" err="1">
                <a:effectLst/>
                <a:latin typeface="Comic Sans MS"/>
                <a:cs typeface="Comic Sans MS"/>
              </a:rPr>
              <a:t>Euclone</a:t>
            </a:r>
            <a:endParaRPr lang="en-US" sz="1400" dirty="0">
              <a:effectLst/>
              <a:latin typeface="Comic Sans MS"/>
              <a:cs typeface="Comic Sans MS"/>
            </a:endParaRPr>
          </a:p>
          <a:p>
            <a:pPr>
              <a:defRPr/>
            </a:pPr>
            <a:r>
              <a:rPr lang="en-US" sz="1400" dirty="0" err="1">
                <a:effectLst/>
                <a:latin typeface="Comic Sans MS"/>
                <a:cs typeface="Comic Sans MS"/>
              </a:rPr>
              <a:t>Euroimmun</a:t>
            </a:r>
            <a:endParaRPr lang="en-US" sz="1400" dirty="0">
              <a:effectLst/>
              <a:latin typeface="Comic Sans MS"/>
              <a:cs typeface="Comic Sans MS"/>
            </a:endParaRPr>
          </a:p>
          <a:p>
            <a:pPr eaLnBrk="0" hangingPunct="0">
              <a:lnSpc>
                <a:spcPct val="90000"/>
              </a:lnSpc>
              <a:buClr>
                <a:srgbClr val="990000"/>
              </a:buClr>
              <a:buSzPct val="120000"/>
              <a:buFont typeface="Wingdings" pitchFamily="2" charset="2"/>
              <a:buNone/>
              <a:defRPr/>
            </a:pPr>
            <a:r>
              <a:rPr lang="en-US" sz="1400" dirty="0">
                <a:effectLst/>
                <a:latin typeface="Comic Sans MS"/>
                <a:cs typeface="Comic Sans MS"/>
              </a:rPr>
              <a:t>Generic Assays</a:t>
            </a:r>
          </a:p>
          <a:p>
            <a:pPr eaLnBrk="0" hangingPunct="0">
              <a:lnSpc>
                <a:spcPct val="90000"/>
              </a:lnSpc>
              <a:buClr>
                <a:srgbClr val="990000"/>
              </a:buClr>
              <a:buSzPct val="120000"/>
              <a:buFont typeface="Wingdings" pitchFamily="2" charset="2"/>
              <a:buNone/>
              <a:defRPr/>
            </a:pPr>
            <a:r>
              <a:rPr lang="en-US" sz="1400" dirty="0">
                <a:latin typeface="Comic Sans MS"/>
                <a:cs typeface="Comic Sans MS"/>
              </a:rPr>
              <a:t>Genesis</a:t>
            </a:r>
            <a:endParaRPr lang="en-US" sz="1400" dirty="0">
              <a:effectLst/>
              <a:latin typeface="Comic Sans MS"/>
              <a:cs typeface="Comic Sans MS"/>
            </a:endParaRPr>
          </a:p>
          <a:p>
            <a:pPr eaLnBrk="0" hangingPunct="0">
              <a:lnSpc>
                <a:spcPct val="90000"/>
              </a:lnSpc>
              <a:buClr>
                <a:srgbClr val="990000"/>
              </a:buClr>
              <a:buSzPct val="120000"/>
              <a:buFont typeface="Wingdings" pitchFamily="2" charset="2"/>
              <a:buNone/>
              <a:defRPr/>
            </a:pPr>
            <a:r>
              <a:rPr lang="en-US" sz="1400" dirty="0">
                <a:latin typeface="Comic Sans MS"/>
                <a:cs typeface="Comic Sans MS"/>
              </a:rPr>
              <a:t>Gilead</a:t>
            </a:r>
            <a:r>
              <a:rPr lang="en-US" sz="1400" dirty="0">
                <a:effectLst/>
                <a:latin typeface="Comic Sans MS"/>
                <a:cs typeface="Comic Sans MS"/>
              </a:rPr>
              <a:t> </a:t>
            </a:r>
          </a:p>
          <a:p>
            <a:pPr eaLnBrk="0" hangingPunct="0">
              <a:lnSpc>
                <a:spcPct val="90000"/>
              </a:lnSpc>
              <a:buClr>
                <a:srgbClr val="990000"/>
              </a:buClr>
              <a:buSzPct val="120000"/>
              <a:buFont typeface="Wingdings" pitchFamily="2" charset="2"/>
              <a:buNone/>
              <a:defRPr/>
            </a:pPr>
            <a:r>
              <a:rPr lang="en-US" sz="1400" dirty="0" err="1">
                <a:effectLst/>
                <a:latin typeface="Comic Sans MS"/>
                <a:cs typeface="Comic Sans MS"/>
              </a:rPr>
              <a:t>InnoVision</a:t>
            </a:r>
            <a:endParaRPr lang="en-US" sz="1400" dirty="0">
              <a:effectLst/>
              <a:latin typeface="Comic Sans MS"/>
              <a:cs typeface="Comic Sans MS"/>
            </a:endParaRPr>
          </a:p>
          <a:p>
            <a:pPr eaLnBrk="0" hangingPunct="0">
              <a:lnSpc>
                <a:spcPct val="90000"/>
              </a:lnSpc>
              <a:buClr>
                <a:srgbClr val="990000"/>
              </a:buClr>
              <a:buSzPct val="120000"/>
              <a:buFont typeface="Wingdings" pitchFamily="2" charset="2"/>
              <a:buNone/>
              <a:defRPr/>
            </a:pPr>
            <a:r>
              <a:rPr lang="en-US" sz="1400" dirty="0">
                <a:effectLst/>
                <a:latin typeface="Comic Sans MS"/>
                <a:cs typeface="Comic Sans MS"/>
              </a:rPr>
              <a:t>Invitrogen</a:t>
            </a:r>
          </a:p>
          <a:p>
            <a:pPr eaLnBrk="0" hangingPunct="0">
              <a:lnSpc>
                <a:spcPct val="90000"/>
              </a:lnSpc>
              <a:buClr>
                <a:srgbClr val="990000"/>
              </a:buClr>
              <a:buSzPct val="120000"/>
              <a:buFont typeface="Wingdings" pitchFamily="2" charset="2"/>
              <a:buNone/>
              <a:defRPr/>
            </a:pPr>
            <a:r>
              <a:rPr lang="en-US" sz="1400" dirty="0">
                <a:latin typeface="Comic Sans MS"/>
                <a:cs typeface="Comic Sans MS"/>
              </a:rPr>
              <a:t>Inova</a:t>
            </a:r>
          </a:p>
          <a:p>
            <a:pPr eaLnBrk="0" hangingPunct="0">
              <a:lnSpc>
                <a:spcPct val="90000"/>
              </a:lnSpc>
              <a:buClr>
                <a:srgbClr val="990000"/>
              </a:buClr>
              <a:buSzPct val="120000"/>
              <a:buFont typeface="Wingdings" pitchFamily="2" charset="2"/>
              <a:buNone/>
              <a:defRPr/>
            </a:pPr>
            <a:r>
              <a:rPr lang="en-US" sz="1400" dirty="0">
                <a:effectLst/>
                <a:latin typeface="Comic Sans MS"/>
                <a:cs typeface="Comic Sans MS"/>
              </a:rPr>
              <a:t>K</a:t>
            </a:r>
            <a:r>
              <a:rPr lang="en-US" sz="1400" dirty="0">
                <a:latin typeface="Comic Sans MS"/>
                <a:cs typeface="Comic Sans MS"/>
              </a:rPr>
              <a:t>oper</a:t>
            </a:r>
            <a:endParaRPr lang="en-US" sz="1400" dirty="0">
              <a:effectLst/>
              <a:latin typeface="Comic Sans MS"/>
              <a:cs typeface="Comic Sans MS"/>
            </a:endParaRPr>
          </a:p>
          <a:p>
            <a:pPr eaLnBrk="0" hangingPunct="0">
              <a:lnSpc>
                <a:spcPct val="90000"/>
              </a:lnSpc>
              <a:buClr>
                <a:srgbClr val="990000"/>
              </a:buClr>
              <a:buSzPct val="120000"/>
              <a:buFont typeface="Wingdings" pitchFamily="2" charset="2"/>
              <a:buNone/>
              <a:defRPr/>
            </a:pPr>
            <a:r>
              <a:rPr lang="en-US" sz="1400" dirty="0" err="1">
                <a:effectLst/>
                <a:latin typeface="Comic Sans MS"/>
                <a:cs typeface="Comic Sans MS"/>
              </a:rPr>
              <a:t>MabTech</a:t>
            </a:r>
            <a:endParaRPr lang="en-US" sz="1400" dirty="0">
              <a:effectLst/>
              <a:latin typeface="Comic Sans MS"/>
              <a:cs typeface="Comic Sans MS"/>
            </a:endParaRPr>
          </a:p>
          <a:p>
            <a:pPr eaLnBrk="0" hangingPunct="0">
              <a:lnSpc>
                <a:spcPct val="90000"/>
              </a:lnSpc>
              <a:buClr>
                <a:srgbClr val="990000"/>
              </a:buClr>
              <a:buSzPct val="120000"/>
              <a:buFont typeface="Wingdings" pitchFamily="2" charset="2"/>
              <a:buNone/>
              <a:defRPr/>
            </a:pPr>
            <a:r>
              <a:rPr lang="en-US" sz="1400" dirty="0" err="1">
                <a:effectLst/>
                <a:latin typeface="Comic Sans MS"/>
                <a:cs typeface="Comic Sans MS"/>
              </a:rPr>
              <a:t>Mardx</a:t>
            </a:r>
            <a:endParaRPr lang="en-US" sz="1400" dirty="0">
              <a:effectLst/>
              <a:latin typeface="Comic Sans MS"/>
              <a:cs typeface="Comic Sans MS"/>
            </a:endParaRPr>
          </a:p>
          <a:p>
            <a:pPr eaLnBrk="0" hangingPunct="0">
              <a:lnSpc>
                <a:spcPct val="90000"/>
              </a:lnSpc>
              <a:buClr>
                <a:srgbClr val="990000"/>
              </a:buClr>
              <a:buSzPct val="120000"/>
              <a:buFont typeface="Wingdings" pitchFamily="2" charset="2"/>
              <a:buNone/>
              <a:defRPr/>
            </a:pPr>
            <a:r>
              <a:rPr lang="en-US" sz="1400" dirty="0">
                <a:effectLst/>
                <a:latin typeface="Comic Sans MS"/>
                <a:cs typeface="Comic Sans MS"/>
              </a:rPr>
              <a:t>MBL</a:t>
            </a:r>
          </a:p>
          <a:p>
            <a:pPr eaLnBrk="0" hangingPunct="0">
              <a:lnSpc>
                <a:spcPct val="90000"/>
              </a:lnSpc>
              <a:buClr>
                <a:srgbClr val="990000"/>
              </a:buClr>
              <a:buSzPct val="120000"/>
              <a:buFont typeface="Wingdings" pitchFamily="2" charset="2"/>
              <a:buNone/>
              <a:defRPr/>
            </a:pPr>
            <a:r>
              <a:rPr lang="en-US" sz="1400" dirty="0">
                <a:effectLst/>
                <a:latin typeface="Comic Sans MS"/>
                <a:cs typeface="Comic Sans MS"/>
              </a:rPr>
              <a:t>Meridian LS</a:t>
            </a:r>
          </a:p>
          <a:p>
            <a:pPr>
              <a:defRPr/>
            </a:pPr>
            <a:r>
              <a:rPr lang="en-US" sz="1400" dirty="0" err="1">
                <a:effectLst/>
                <a:latin typeface="Comic Sans MS"/>
                <a:cs typeface="Comic Sans MS"/>
              </a:rPr>
              <a:t>Menarini</a:t>
            </a:r>
            <a:r>
              <a:rPr lang="en-US" sz="1400" dirty="0">
                <a:effectLst/>
                <a:latin typeface="Comic Sans MS"/>
                <a:cs typeface="Comic Sans MS"/>
              </a:rPr>
              <a:t> Diagnostics</a:t>
            </a:r>
          </a:p>
          <a:p>
            <a:pPr>
              <a:defRPr/>
            </a:pPr>
            <a:r>
              <a:rPr lang="en-US" sz="1400" dirty="0" err="1">
                <a:effectLst/>
                <a:latin typeface="Comic Sans MS"/>
                <a:cs typeface="Comic Sans MS"/>
              </a:rPr>
              <a:t>Menarini</a:t>
            </a:r>
            <a:r>
              <a:rPr lang="en-US" sz="1400" dirty="0">
                <a:effectLst/>
                <a:latin typeface="Comic Sans MS"/>
                <a:cs typeface="Comic Sans MS"/>
              </a:rPr>
              <a:t> </a:t>
            </a:r>
            <a:r>
              <a:rPr lang="en-US" sz="1400" dirty="0" err="1">
                <a:effectLst/>
                <a:latin typeface="Comic Sans MS"/>
                <a:cs typeface="Comic Sans MS"/>
              </a:rPr>
              <a:t>Pharma</a:t>
            </a:r>
            <a:endParaRPr lang="en-US" sz="1400" dirty="0">
              <a:effectLst/>
              <a:latin typeface="Comic Sans MS"/>
              <a:cs typeface="Comic Sans MS"/>
            </a:endParaRPr>
          </a:p>
          <a:p>
            <a:pPr>
              <a:defRPr/>
            </a:pPr>
            <a:r>
              <a:rPr lang="en-US" sz="1400" dirty="0" err="1">
                <a:effectLst/>
                <a:latin typeface="Comic Sans MS"/>
                <a:cs typeface="Comic Sans MS"/>
              </a:rPr>
              <a:t>Miltenyi</a:t>
            </a:r>
            <a:endParaRPr lang="en-US" sz="1400" dirty="0">
              <a:effectLst/>
              <a:latin typeface="Comic Sans MS"/>
              <a:cs typeface="Comic Sans MS"/>
            </a:endParaRPr>
          </a:p>
          <a:p>
            <a:pPr>
              <a:defRPr/>
            </a:pPr>
            <a:r>
              <a:rPr lang="en-US" sz="1400" dirty="0">
                <a:effectLst/>
                <a:latin typeface="Comic Sans MS"/>
                <a:cs typeface="Comic Sans MS"/>
              </a:rPr>
              <a:t>Molecular Probes</a:t>
            </a:r>
          </a:p>
          <a:p>
            <a:pPr>
              <a:defRPr/>
            </a:pPr>
            <a:r>
              <a:rPr lang="en-US" sz="1400" dirty="0">
                <a:latin typeface="Comic Sans MS"/>
                <a:cs typeface="Comic Sans MS"/>
              </a:rPr>
              <a:t>Novartis</a:t>
            </a:r>
          </a:p>
          <a:p>
            <a:pPr>
              <a:defRPr/>
            </a:pPr>
            <a:r>
              <a:rPr lang="en-US" sz="1400" dirty="0" err="1">
                <a:effectLst/>
                <a:latin typeface="Comic Sans MS"/>
                <a:cs typeface="Comic Sans MS"/>
              </a:rPr>
              <a:t>PeproTech</a:t>
            </a:r>
            <a:endParaRPr lang="en-US" sz="1400" dirty="0">
              <a:effectLst/>
              <a:latin typeface="Comic Sans MS"/>
              <a:cs typeface="Comic Sans MS"/>
            </a:endParaRPr>
          </a:p>
          <a:p>
            <a:pPr eaLnBrk="0" hangingPunct="0">
              <a:lnSpc>
                <a:spcPct val="90000"/>
              </a:lnSpc>
              <a:buClr>
                <a:srgbClr val="990000"/>
              </a:buClr>
              <a:buSzPct val="120000"/>
              <a:buFont typeface="Wingdings" pitchFamily="2" charset="2"/>
              <a:buNone/>
              <a:defRPr/>
            </a:pPr>
            <a:r>
              <a:rPr lang="en-US" sz="1400" dirty="0">
                <a:effectLst/>
                <a:latin typeface="Comic Sans MS"/>
                <a:cs typeface="Comic Sans MS"/>
              </a:rPr>
              <a:t>Pharmacia</a:t>
            </a:r>
          </a:p>
          <a:p>
            <a:pPr eaLnBrk="0" hangingPunct="0">
              <a:lnSpc>
                <a:spcPct val="90000"/>
              </a:lnSpc>
              <a:buClr>
                <a:srgbClr val="990000"/>
              </a:buClr>
              <a:buSzPct val="120000"/>
              <a:buFont typeface="Wingdings" pitchFamily="2" charset="2"/>
              <a:buNone/>
              <a:defRPr/>
            </a:pPr>
            <a:r>
              <a:rPr lang="en-US" sz="1400" dirty="0">
                <a:effectLst/>
                <a:latin typeface="Comic Sans MS"/>
                <a:cs typeface="Comic Sans MS"/>
              </a:rPr>
              <a:t>Roche</a:t>
            </a:r>
          </a:p>
          <a:p>
            <a:pPr eaLnBrk="0" hangingPunct="0">
              <a:lnSpc>
                <a:spcPct val="90000"/>
              </a:lnSpc>
              <a:buClr>
                <a:srgbClr val="990000"/>
              </a:buClr>
              <a:buSzPct val="120000"/>
              <a:buFont typeface="Wingdings" pitchFamily="2" charset="2"/>
              <a:buNone/>
              <a:defRPr/>
            </a:pPr>
            <a:r>
              <a:rPr lang="en-US" sz="1400" dirty="0" err="1">
                <a:latin typeface="Comic Sans MS"/>
                <a:cs typeface="Comic Sans MS"/>
              </a:rPr>
              <a:t>Virusys</a:t>
            </a:r>
            <a:endParaRPr lang="en-US" sz="1400" dirty="0">
              <a:effectLst/>
              <a:latin typeface="Comic Sans MS"/>
              <a:cs typeface="Comic Sans MS"/>
            </a:endParaRPr>
          </a:p>
        </p:txBody>
      </p:sp>
      <p:sp>
        <p:nvSpPr>
          <p:cNvPr id="18434" name="Rectangle 3"/>
          <p:cNvSpPr>
            <a:spLocks noChangeArrowheads="1"/>
          </p:cNvSpPr>
          <p:nvPr/>
        </p:nvSpPr>
        <p:spPr bwMode="auto">
          <a:xfrm>
            <a:off x="198438" y="223838"/>
            <a:ext cx="8602662" cy="587375"/>
          </a:xfrm>
          <a:prstGeom prst="rect">
            <a:avLst/>
          </a:prstGeom>
          <a:solidFill>
            <a:schemeClr val="bg1"/>
          </a:solidFill>
          <a:ln>
            <a:noFill/>
          </a:ln>
          <a:extLst>
            <a:ext uri="{91240B29-F687-4f45-9708-019B960494DF}">
              <a14:hiddenLine xmlns="" xmlns:a14="http://schemas.microsoft.com/office/drawing/2010/main" w="3175">
                <a:solidFill>
                  <a:srgbClr val="000000"/>
                </a:solidFill>
                <a:miter lim="800000"/>
                <a:headEnd/>
                <a:tailEnd/>
              </a14:hiddenLine>
            </a:ext>
          </a:extLst>
        </p:spPr>
        <p:txBody>
          <a:bodyPr>
            <a:spAutoFit/>
          </a:bodyPr>
          <a:lstStyle/>
          <a:p>
            <a:pPr algn="ctr" eaLnBrk="0" hangingPunct="0">
              <a:lnSpc>
                <a:spcPct val="90000"/>
              </a:lnSpc>
              <a:buClr>
                <a:srgbClr val="990000"/>
              </a:buClr>
              <a:buSzPct val="120000"/>
              <a:buFont typeface="Wingdings" charset="0"/>
              <a:buNone/>
            </a:pPr>
            <a:r>
              <a:rPr lang="en-US" sz="1800" dirty="0">
                <a:solidFill>
                  <a:srgbClr val="000066"/>
                </a:solidFill>
                <a:effectLst/>
              </a:rPr>
              <a:t>I have received received  honoraria, diagnostic reagents for free /</a:t>
            </a:r>
          </a:p>
          <a:p>
            <a:pPr algn="ctr" eaLnBrk="0" hangingPunct="0">
              <a:lnSpc>
                <a:spcPct val="90000"/>
              </a:lnSpc>
              <a:buClr>
                <a:srgbClr val="990000"/>
              </a:buClr>
              <a:buSzPct val="120000"/>
              <a:buFont typeface="Wingdings" charset="0"/>
              <a:buNone/>
            </a:pPr>
            <a:r>
              <a:rPr lang="en-US" sz="1800" dirty="0">
                <a:solidFill>
                  <a:srgbClr val="000066"/>
                </a:solidFill>
                <a:effectLst/>
              </a:rPr>
              <a:t>or participated in collaborative  projects</a:t>
            </a:r>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84280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06BF30-2424-4057-978E-761D46D1EC63}"/>
              </a:ext>
            </a:extLst>
          </p:cNvPr>
          <p:cNvSpPr>
            <a:spLocks noGrp="1"/>
          </p:cNvSpPr>
          <p:nvPr>
            <p:ph type="title"/>
          </p:nvPr>
        </p:nvSpPr>
        <p:spPr/>
        <p:txBody>
          <a:bodyPr/>
          <a:lstStyle/>
          <a:p>
            <a:pPr algn="ctr"/>
            <a:r>
              <a:rPr lang="el-GR" dirty="0">
                <a:latin typeface="Comic Sans MS"/>
                <a:cs typeface="Comic Sans MS"/>
              </a:rPr>
              <a:t>Σωματικό βάρος γυναικών </a:t>
            </a:r>
          </a:p>
        </p:txBody>
      </p:sp>
      <p:graphicFrame>
        <p:nvGraphicFramePr>
          <p:cNvPr id="4" name="Θέση περιεχομένου 3">
            <a:extLst>
              <a:ext uri="{FF2B5EF4-FFF2-40B4-BE49-F238E27FC236}">
                <a16:creationId xmlns:a16="http://schemas.microsoft.com/office/drawing/2014/main" id="{C27F0D49-41E5-4140-B09E-898A7ACF9B13}"/>
              </a:ext>
            </a:extLst>
          </p:cNvPr>
          <p:cNvGraphicFramePr>
            <a:graphicFrameLocks noGrp="1"/>
          </p:cNvGraphicFramePr>
          <p:nvPr>
            <p:ph idx="1"/>
          </p:nvPr>
        </p:nvGraphicFramePr>
        <p:xfrm>
          <a:off x="822325" y="1846263"/>
          <a:ext cx="7543800" cy="4022725"/>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28">
            <a:extLst>
              <a:ext uri="{FF2B5EF4-FFF2-40B4-BE49-F238E27FC236}">
                <a16:creationId xmlns:a16="http://schemas.microsoft.com/office/drawing/2014/main" id="{62CCD62B-8191-4BC8-AE67-128B348603C6}"/>
              </a:ext>
            </a:extLst>
          </p:cNvPr>
          <p:cNvPicPr>
            <a:picLocks noChangeAspect="1" noChangeArrowheads="1"/>
          </p:cNvPicPr>
          <p:nvPr/>
        </p:nvPicPr>
        <p:blipFill>
          <a:blip r:embed="rId3" cstate="print"/>
          <a:srcRect/>
          <a:stretch>
            <a:fillRect/>
          </a:stretch>
        </p:blipFill>
        <p:spPr bwMode="auto">
          <a:xfrm>
            <a:off x="251520" y="6007859"/>
            <a:ext cx="622524" cy="576064"/>
          </a:xfrm>
          <a:prstGeom prst="rect">
            <a:avLst/>
          </a:prstGeom>
          <a:noFill/>
          <a:ln w="9525">
            <a:noFill/>
            <a:miter lim="800000"/>
            <a:headEnd/>
            <a:tailEnd/>
          </a:ln>
        </p:spPr>
      </p:pic>
      <p:pic>
        <p:nvPicPr>
          <p:cNvPr id="8" name="Picture 2" descr="ÎÏÎ¿ÏÎ­Î»ÎµÏÎ¼Î± ÎµÎ¹ÎºÏÎ½Î±Ï Î³Î¹Î± ÏÎ±Î½ÎµÏÎ¹ÏÏÎ®Î¼Î¹Î¿ Î¸ÎµÏÏÎ±Î»Î¯Î±Ï">
            <a:extLst>
              <a:ext uri="{FF2B5EF4-FFF2-40B4-BE49-F238E27FC236}">
                <a16:creationId xmlns:a16="http://schemas.microsoft.com/office/drawing/2014/main" id="{BB00685C-0024-4FA5-B11A-0788FFADB839}"/>
              </a:ext>
            </a:extLst>
          </p:cNvPr>
          <p:cNvPicPr>
            <a:picLocks noChangeAspect="1" noChangeArrowheads="1"/>
          </p:cNvPicPr>
          <p:nvPr/>
        </p:nvPicPr>
        <p:blipFill>
          <a:blip r:embed="rId4" cstate="print"/>
          <a:srcRect/>
          <a:stretch>
            <a:fillRect/>
          </a:stretch>
        </p:blipFill>
        <p:spPr bwMode="auto">
          <a:xfrm>
            <a:off x="8197597" y="5976664"/>
            <a:ext cx="694883" cy="692696"/>
          </a:xfrm>
          <a:prstGeom prst="rect">
            <a:avLst/>
          </a:prstGeom>
          <a:noFill/>
          <a:ln w="9525">
            <a:noFill/>
            <a:miter lim="800000"/>
            <a:headEnd/>
            <a:tailEnd/>
          </a:ln>
        </p:spPr>
      </p:pic>
    </p:spTree>
    <p:extLst>
      <p:ext uri="{BB962C8B-B14F-4D97-AF65-F5344CB8AC3E}">
        <p14:creationId xmlns:p14="http://schemas.microsoft.com/office/powerpoint/2010/main" val="848445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38423E-6D72-4B7D-B7C8-BBE8269BAC0E}"/>
              </a:ext>
            </a:extLst>
          </p:cNvPr>
          <p:cNvSpPr>
            <a:spLocks noGrp="1"/>
          </p:cNvSpPr>
          <p:nvPr>
            <p:ph type="title"/>
          </p:nvPr>
        </p:nvSpPr>
        <p:spPr/>
        <p:txBody>
          <a:bodyPr>
            <a:normAutofit/>
          </a:bodyPr>
          <a:lstStyle/>
          <a:p>
            <a:pPr algn="ctr"/>
            <a:r>
              <a:rPr lang="el-GR" sz="3600" dirty="0">
                <a:latin typeface="Comic Sans MS"/>
                <a:cs typeface="Comic Sans MS"/>
              </a:rPr>
              <a:t>Μέση Περίμετρος</a:t>
            </a:r>
            <a:r>
              <a:rPr lang="en-US" sz="3600" dirty="0">
                <a:latin typeface="Comic Sans MS"/>
                <a:cs typeface="Comic Sans MS"/>
              </a:rPr>
              <a:t> </a:t>
            </a:r>
            <a:r>
              <a:rPr lang="el-GR" sz="3600" dirty="0">
                <a:latin typeface="Comic Sans MS"/>
                <a:cs typeface="Comic Sans MS"/>
              </a:rPr>
              <a:t>Αντρών</a:t>
            </a:r>
          </a:p>
        </p:txBody>
      </p:sp>
      <p:graphicFrame>
        <p:nvGraphicFramePr>
          <p:cNvPr id="4" name="Θέση περιεχομένου 3">
            <a:extLst>
              <a:ext uri="{FF2B5EF4-FFF2-40B4-BE49-F238E27FC236}">
                <a16:creationId xmlns:a16="http://schemas.microsoft.com/office/drawing/2014/main" id="{C794DFCB-DF62-4C99-AD78-2AA3A78F34AF}"/>
              </a:ext>
            </a:extLst>
          </p:cNvPr>
          <p:cNvGraphicFramePr>
            <a:graphicFrameLocks noGrp="1"/>
          </p:cNvGraphicFramePr>
          <p:nvPr>
            <p:ph idx="1"/>
          </p:nvPr>
        </p:nvGraphicFramePr>
        <p:xfrm>
          <a:off x="822325" y="1846263"/>
          <a:ext cx="7543800" cy="4022725"/>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28">
            <a:extLst>
              <a:ext uri="{FF2B5EF4-FFF2-40B4-BE49-F238E27FC236}">
                <a16:creationId xmlns:a16="http://schemas.microsoft.com/office/drawing/2014/main" id="{F868B4E6-8B9B-4CE2-A09C-9CC91A8714F7}"/>
              </a:ext>
            </a:extLst>
          </p:cNvPr>
          <p:cNvPicPr>
            <a:picLocks noChangeAspect="1" noChangeArrowheads="1"/>
          </p:cNvPicPr>
          <p:nvPr/>
        </p:nvPicPr>
        <p:blipFill>
          <a:blip r:embed="rId3" cstate="print"/>
          <a:srcRect/>
          <a:stretch>
            <a:fillRect/>
          </a:stretch>
        </p:blipFill>
        <p:spPr bwMode="auto">
          <a:xfrm>
            <a:off x="251520" y="6007859"/>
            <a:ext cx="622524" cy="576064"/>
          </a:xfrm>
          <a:prstGeom prst="rect">
            <a:avLst/>
          </a:prstGeom>
          <a:noFill/>
          <a:ln w="9525">
            <a:noFill/>
            <a:miter lim="800000"/>
            <a:headEnd/>
            <a:tailEnd/>
          </a:ln>
        </p:spPr>
      </p:pic>
      <p:pic>
        <p:nvPicPr>
          <p:cNvPr id="5" name="Picture 1">
            <a:extLst>
              <a:ext uri="{FF2B5EF4-FFF2-40B4-BE49-F238E27FC236}">
                <a16:creationId xmlns:a16="http://schemas.microsoft.com/office/drawing/2014/main" id="{1ADDD0AE-83FC-ED4B-B457-847CD0D1FA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6284586"/>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0720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21FD60-9EF1-42DC-BED3-FA453F1ECD52}"/>
              </a:ext>
            </a:extLst>
          </p:cNvPr>
          <p:cNvSpPr>
            <a:spLocks noGrp="1"/>
          </p:cNvSpPr>
          <p:nvPr>
            <p:ph type="title"/>
          </p:nvPr>
        </p:nvSpPr>
        <p:spPr/>
        <p:txBody>
          <a:bodyPr/>
          <a:lstStyle/>
          <a:p>
            <a:pPr algn="ctr"/>
            <a:r>
              <a:rPr lang="el-GR" dirty="0">
                <a:latin typeface="Comic Sans MS"/>
                <a:cs typeface="Comic Sans MS"/>
              </a:rPr>
              <a:t>Μέση Περίμετρος</a:t>
            </a:r>
            <a:r>
              <a:rPr lang="en-US" dirty="0">
                <a:latin typeface="Comic Sans MS"/>
                <a:cs typeface="Comic Sans MS"/>
              </a:rPr>
              <a:t> </a:t>
            </a:r>
            <a:r>
              <a:rPr lang="el-GR" dirty="0">
                <a:latin typeface="Comic Sans MS"/>
                <a:cs typeface="Comic Sans MS"/>
              </a:rPr>
              <a:t>Γυναικών</a:t>
            </a:r>
          </a:p>
        </p:txBody>
      </p:sp>
      <p:graphicFrame>
        <p:nvGraphicFramePr>
          <p:cNvPr id="4" name="Θέση περιεχομένου 3">
            <a:extLst>
              <a:ext uri="{FF2B5EF4-FFF2-40B4-BE49-F238E27FC236}">
                <a16:creationId xmlns:a16="http://schemas.microsoft.com/office/drawing/2014/main" id="{DA749C91-834B-42EA-9662-E139C53E9C36}"/>
              </a:ext>
            </a:extLst>
          </p:cNvPr>
          <p:cNvGraphicFramePr>
            <a:graphicFrameLocks noGrp="1"/>
          </p:cNvGraphicFramePr>
          <p:nvPr>
            <p:ph idx="1"/>
          </p:nvPr>
        </p:nvGraphicFramePr>
        <p:xfrm>
          <a:off x="822325" y="1846263"/>
          <a:ext cx="7543800" cy="4022725"/>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28">
            <a:extLst>
              <a:ext uri="{FF2B5EF4-FFF2-40B4-BE49-F238E27FC236}">
                <a16:creationId xmlns:a16="http://schemas.microsoft.com/office/drawing/2014/main" id="{1E7A788F-FAC9-4C3F-980B-C53DA160ED5C}"/>
              </a:ext>
            </a:extLst>
          </p:cNvPr>
          <p:cNvPicPr>
            <a:picLocks noChangeAspect="1" noChangeArrowheads="1"/>
          </p:cNvPicPr>
          <p:nvPr/>
        </p:nvPicPr>
        <p:blipFill>
          <a:blip r:embed="rId3" cstate="print"/>
          <a:srcRect/>
          <a:stretch>
            <a:fillRect/>
          </a:stretch>
        </p:blipFill>
        <p:spPr bwMode="auto">
          <a:xfrm>
            <a:off x="251520" y="6007859"/>
            <a:ext cx="622524" cy="576064"/>
          </a:xfrm>
          <a:prstGeom prst="rect">
            <a:avLst/>
          </a:prstGeom>
          <a:noFill/>
          <a:ln w="9525">
            <a:noFill/>
            <a:miter lim="800000"/>
            <a:headEnd/>
            <a:tailEnd/>
          </a:ln>
        </p:spPr>
      </p:pic>
      <p:pic>
        <p:nvPicPr>
          <p:cNvPr id="8" name="Picture 2" descr="ÎÏÎ¿ÏÎ­Î»ÎµÏÎ¼Î± ÎµÎ¹ÎºÏÎ½Î±Ï Î³Î¹Î± ÏÎ±Î½ÎµÏÎ¹ÏÏÎ®Î¼Î¹Î¿ Î¸ÎµÏÏÎ±Î»Î¯Î±Ï">
            <a:extLst>
              <a:ext uri="{FF2B5EF4-FFF2-40B4-BE49-F238E27FC236}">
                <a16:creationId xmlns:a16="http://schemas.microsoft.com/office/drawing/2014/main" id="{D00539D7-00ED-406F-8C8D-BA14DF052A16}"/>
              </a:ext>
            </a:extLst>
          </p:cNvPr>
          <p:cNvPicPr>
            <a:picLocks noChangeAspect="1" noChangeArrowheads="1"/>
          </p:cNvPicPr>
          <p:nvPr/>
        </p:nvPicPr>
        <p:blipFill>
          <a:blip r:embed="rId4" cstate="print"/>
          <a:srcRect/>
          <a:stretch>
            <a:fillRect/>
          </a:stretch>
        </p:blipFill>
        <p:spPr bwMode="auto">
          <a:xfrm>
            <a:off x="8197597" y="5976664"/>
            <a:ext cx="694883" cy="692696"/>
          </a:xfrm>
          <a:prstGeom prst="rect">
            <a:avLst/>
          </a:prstGeom>
          <a:noFill/>
          <a:ln w="9525">
            <a:noFill/>
            <a:miter lim="800000"/>
            <a:headEnd/>
            <a:tailEnd/>
          </a:ln>
        </p:spPr>
      </p:pic>
    </p:spTree>
    <p:extLst>
      <p:ext uri="{BB962C8B-B14F-4D97-AF65-F5344CB8AC3E}">
        <p14:creationId xmlns:p14="http://schemas.microsoft.com/office/powerpoint/2010/main" val="2152047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CD965B-9038-4EC4-A309-2C90FA7C2DE2}"/>
              </a:ext>
            </a:extLst>
          </p:cNvPr>
          <p:cNvSpPr>
            <a:spLocks noGrp="1"/>
          </p:cNvSpPr>
          <p:nvPr>
            <p:ph type="title"/>
          </p:nvPr>
        </p:nvSpPr>
        <p:spPr/>
        <p:txBody>
          <a:bodyPr/>
          <a:lstStyle/>
          <a:p>
            <a:r>
              <a:rPr lang="el-GR" dirty="0">
                <a:latin typeface="Comic Sans MS"/>
                <a:cs typeface="Comic Sans MS"/>
              </a:rPr>
              <a:t>Σπλαχνικό λίπος</a:t>
            </a:r>
          </a:p>
        </p:txBody>
      </p:sp>
      <p:graphicFrame>
        <p:nvGraphicFramePr>
          <p:cNvPr id="4" name="Θέση περιεχομένου 3">
            <a:extLst>
              <a:ext uri="{FF2B5EF4-FFF2-40B4-BE49-F238E27FC236}">
                <a16:creationId xmlns:a16="http://schemas.microsoft.com/office/drawing/2014/main" id="{57A7AAB8-AE6D-48AC-874A-D920758ABD48}"/>
              </a:ext>
            </a:extLst>
          </p:cNvPr>
          <p:cNvGraphicFramePr>
            <a:graphicFrameLocks noGrp="1"/>
          </p:cNvGraphicFramePr>
          <p:nvPr>
            <p:ph idx="1"/>
          </p:nvPr>
        </p:nvGraphicFramePr>
        <p:xfrm>
          <a:off x="822325" y="1846263"/>
          <a:ext cx="7543800" cy="4022725"/>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28">
            <a:extLst>
              <a:ext uri="{FF2B5EF4-FFF2-40B4-BE49-F238E27FC236}">
                <a16:creationId xmlns:a16="http://schemas.microsoft.com/office/drawing/2014/main" id="{00539558-ED12-48AB-A254-0ED7713FF0F9}"/>
              </a:ext>
            </a:extLst>
          </p:cNvPr>
          <p:cNvPicPr>
            <a:picLocks noChangeAspect="1" noChangeArrowheads="1"/>
          </p:cNvPicPr>
          <p:nvPr/>
        </p:nvPicPr>
        <p:blipFill>
          <a:blip r:embed="rId3" cstate="print"/>
          <a:srcRect/>
          <a:stretch>
            <a:fillRect/>
          </a:stretch>
        </p:blipFill>
        <p:spPr bwMode="auto">
          <a:xfrm>
            <a:off x="251520" y="6007859"/>
            <a:ext cx="622524" cy="576064"/>
          </a:xfrm>
          <a:prstGeom prst="rect">
            <a:avLst/>
          </a:prstGeom>
          <a:noFill/>
          <a:ln w="9525">
            <a:noFill/>
            <a:miter lim="800000"/>
            <a:headEnd/>
            <a:tailEnd/>
          </a:ln>
        </p:spPr>
      </p:pic>
      <p:pic>
        <p:nvPicPr>
          <p:cNvPr id="5" name="Picture 1">
            <a:extLst>
              <a:ext uri="{FF2B5EF4-FFF2-40B4-BE49-F238E27FC236}">
                <a16:creationId xmlns:a16="http://schemas.microsoft.com/office/drawing/2014/main" id="{5AB11912-B568-0C48-BBF4-A8122E10167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6284586"/>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3552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116421-7209-473A-B142-97ED812389F8}"/>
              </a:ext>
            </a:extLst>
          </p:cNvPr>
          <p:cNvSpPr>
            <a:spLocks noGrp="1"/>
          </p:cNvSpPr>
          <p:nvPr>
            <p:ph type="title"/>
          </p:nvPr>
        </p:nvSpPr>
        <p:spPr/>
        <p:txBody>
          <a:bodyPr/>
          <a:lstStyle/>
          <a:p>
            <a:pPr algn="ctr"/>
            <a:r>
              <a:rPr lang="el-GR" dirty="0">
                <a:latin typeface="Comic Sans MS"/>
                <a:cs typeface="Comic Sans MS"/>
              </a:rPr>
              <a:t>Λιπώδης μάζα</a:t>
            </a:r>
          </a:p>
        </p:txBody>
      </p:sp>
      <p:graphicFrame>
        <p:nvGraphicFramePr>
          <p:cNvPr id="4" name="Θέση περιεχομένου 3">
            <a:extLst>
              <a:ext uri="{FF2B5EF4-FFF2-40B4-BE49-F238E27FC236}">
                <a16:creationId xmlns:a16="http://schemas.microsoft.com/office/drawing/2014/main" id="{2BD95026-AF8C-4F16-9804-04D0FDC69E6B}"/>
              </a:ext>
            </a:extLst>
          </p:cNvPr>
          <p:cNvGraphicFramePr>
            <a:graphicFrameLocks noGrp="1"/>
          </p:cNvGraphicFramePr>
          <p:nvPr>
            <p:ph idx="1"/>
          </p:nvPr>
        </p:nvGraphicFramePr>
        <p:xfrm>
          <a:off x="822325" y="1846263"/>
          <a:ext cx="7543800" cy="4022725"/>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28">
            <a:extLst>
              <a:ext uri="{FF2B5EF4-FFF2-40B4-BE49-F238E27FC236}">
                <a16:creationId xmlns:a16="http://schemas.microsoft.com/office/drawing/2014/main" id="{55F92CC0-7DBB-4E58-BDA0-6CFF627C871D}"/>
              </a:ext>
            </a:extLst>
          </p:cNvPr>
          <p:cNvPicPr>
            <a:picLocks noChangeAspect="1" noChangeArrowheads="1"/>
          </p:cNvPicPr>
          <p:nvPr/>
        </p:nvPicPr>
        <p:blipFill>
          <a:blip r:embed="rId3" cstate="print"/>
          <a:srcRect/>
          <a:stretch>
            <a:fillRect/>
          </a:stretch>
        </p:blipFill>
        <p:spPr bwMode="auto">
          <a:xfrm>
            <a:off x="251520" y="6007859"/>
            <a:ext cx="622524" cy="576064"/>
          </a:xfrm>
          <a:prstGeom prst="rect">
            <a:avLst/>
          </a:prstGeom>
          <a:noFill/>
          <a:ln w="9525">
            <a:noFill/>
            <a:miter lim="800000"/>
            <a:headEnd/>
            <a:tailEnd/>
          </a:ln>
        </p:spPr>
      </p:pic>
      <p:pic>
        <p:nvPicPr>
          <p:cNvPr id="8" name="Picture 2" descr="ÎÏÎ¿ÏÎ­Î»ÎµÏÎ¼Î± ÎµÎ¹ÎºÏÎ½Î±Ï Î³Î¹Î± ÏÎ±Î½ÎµÏÎ¹ÏÏÎ®Î¼Î¹Î¿ Î¸ÎµÏÏÎ±Î»Î¯Î±Ï">
            <a:extLst>
              <a:ext uri="{FF2B5EF4-FFF2-40B4-BE49-F238E27FC236}">
                <a16:creationId xmlns:a16="http://schemas.microsoft.com/office/drawing/2014/main" id="{D109FEC1-2E82-4AEF-8D72-FD87FF209EB6}"/>
              </a:ext>
            </a:extLst>
          </p:cNvPr>
          <p:cNvPicPr>
            <a:picLocks noChangeAspect="1" noChangeArrowheads="1"/>
          </p:cNvPicPr>
          <p:nvPr/>
        </p:nvPicPr>
        <p:blipFill>
          <a:blip r:embed="rId4" cstate="print"/>
          <a:srcRect/>
          <a:stretch>
            <a:fillRect/>
          </a:stretch>
        </p:blipFill>
        <p:spPr bwMode="auto">
          <a:xfrm>
            <a:off x="8197597" y="5976664"/>
            <a:ext cx="694883" cy="692696"/>
          </a:xfrm>
          <a:prstGeom prst="rect">
            <a:avLst/>
          </a:prstGeom>
          <a:noFill/>
          <a:ln w="9525">
            <a:noFill/>
            <a:miter lim="800000"/>
            <a:headEnd/>
            <a:tailEnd/>
          </a:ln>
        </p:spPr>
      </p:pic>
    </p:spTree>
    <p:extLst>
      <p:ext uri="{BB962C8B-B14F-4D97-AF65-F5344CB8AC3E}">
        <p14:creationId xmlns:p14="http://schemas.microsoft.com/office/powerpoint/2010/main" val="3205329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4CE0CE-0E9C-437A-942D-24D99109F594}"/>
              </a:ext>
            </a:extLst>
          </p:cNvPr>
          <p:cNvSpPr>
            <a:spLocks noGrp="1"/>
          </p:cNvSpPr>
          <p:nvPr>
            <p:ph type="title"/>
          </p:nvPr>
        </p:nvSpPr>
        <p:spPr/>
        <p:txBody>
          <a:bodyPr>
            <a:normAutofit/>
          </a:bodyPr>
          <a:lstStyle/>
          <a:p>
            <a:pPr algn="ctr"/>
            <a:r>
              <a:rPr lang="en-US" dirty="0">
                <a:latin typeface="Comic Sans MS"/>
                <a:cs typeface="Comic Sans MS"/>
              </a:rPr>
              <a:t>CBD/curcumin 1g &amp; </a:t>
            </a:r>
            <a:r>
              <a:rPr lang="el-GR" dirty="0">
                <a:latin typeface="Comic Sans MS"/>
                <a:cs typeface="Comic Sans MS"/>
              </a:rPr>
              <a:t>πόνος</a:t>
            </a:r>
          </a:p>
        </p:txBody>
      </p:sp>
      <p:graphicFrame>
        <p:nvGraphicFramePr>
          <p:cNvPr id="5" name="Content Placeholder 4">
            <a:extLst>
              <a:ext uri="{FF2B5EF4-FFF2-40B4-BE49-F238E27FC236}">
                <a16:creationId xmlns:a16="http://schemas.microsoft.com/office/drawing/2014/main" id="{8EBD7843-F51F-49E2-BB4A-C7009E8B0430}"/>
              </a:ext>
            </a:extLst>
          </p:cNvPr>
          <p:cNvGraphicFramePr>
            <a:graphicFrameLocks noGrp="1"/>
          </p:cNvGraphicFramePr>
          <p:nvPr>
            <p:ph idx="1"/>
            <p:extLst>
              <p:ext uri="{D42A27DB-BD31-4B8C-83A1-F6EECF244321}">
                <p14:modId xmlns:p14="http://schemas.microsoft.com/office/powerpoint/2010/main" val="1893643033"/>
              </p:ext>
            </p:extLst>
          </p:nvPr>
        </p:nvGraphicFramePr>
        <p:xfrm>
          <a:off x="822325" y="1846263"/>
          <a:ext cx="7543800" cy="4022725"/>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28">
            <a:extLst>
              <a:ext uri="{FF2B5EF4-FFF2-40B4-BE49-F238E27FC236}">
                <a16:creationId xmlns:a16="http://schemas.microsoft.com/office/drawing/2014/main" id="{546E25C8-EB57-47D1-8197-6C9E13B0FE1D}"/>
              </a:ext>
            </a:extLst>
          </p:cNvPr>
          <p:cNvPicPr>
            <a:picLocks noChangeAspect="1" noChangeArrowheads="1"/>
          </p:cNvPicPr>
          <p:nvPr/>
        </p:nvPicPr>
        <p:blipFill>
          <a:blip r:embed="rId3" cstate="print"/>
          <a:srcRect/>
          <a:stretch>
            <a:fillRect/>
          </a:stretch>
        </p:blipFill>
        <p:spPr bwMode="auto">
          <a:xfrm>
            <a:off x="251520" y="6007859"/>
            <a:ext cx="622524" cy="576064"/>
          </a:xfrm>
          <a:prstGeom prst="rect">
            <a:avLst/>
          </a:prstGeom>
          <a:noFill/>
          <a:ln w="9525">
            <a:noFill/>
            <a:miter lim="800000"/>
            <a:headEnd/>
            <a:tailEnd/>
          </a:ln>
        </p:spPr>
      </p:pic>
      <p:pic>
        <p:nvPicPr>
          <p:cNvPr id="9" name="Picture 2" descr="ÎÏÎ¿ÏÎ­Î»ÎµÏÎ¼Î± ÎµÎ¹ÎºÏÎ½Î±Ï Î³Î¹Î± ÏÎ±Î½ÎµÏÎ¹ÏÏÎ®Î¼Î¹Î¿ Î¸ÎµÏÏÎ±Î»Î¯Î±Ï">
            <a:extLst>
              <a:ext uri="{FF2B5EF4-FFF2-40B4-BE49-F238E27FC236}">
                <a16:creationId xmlns:a16="http://schemas.microsoft.com/office/drawing/2014/main" id="{ADC4A8D0-4C27-4D8D-A978-13F2445A06CC}"/>
              </a:ext>
            </a:extLst>
          </p:cNvPr>
          <p:cNvPicPr>
            <a:picLocks noChangeAspect="1" noChangeArrowheads="1"/>
          </p:cNvPicPr>
          <p:nvPr/>
        </p:nvPicPr>
        <p:blipFill>
          <a:blip r:embed="rId4" cstate="print"/>
          <a:srcRect/>
          <a:stretch>
            <a:fillRect/>
          </a:stretch>
        </p:blipFill>
        <p:spPr bwMode="auto">
          <a:xfrm>
            <a:off x="8197597" y="5976664"/>
            <a:ext cx="694883" cy="692696"/>
          </a:xfrm>
          <a:prstGeom prst="rect">
            <a:avLst/>
          </a:prstGeom>
          <a:noFill/>
          <a:ln w="9525">
            <a:noFill/>
            <a:miter lim="800000"/>
            <a:headEnd/>
            <a:tailEnd/>
          </a:ln>
        </p:spPr>
      </p:pic>
    </p:spTree>
    <p:extLst>
      <p:ext uri="{BB962C8B-B14F-4D97-AF65-F5344CB8AC3E}">
        <p14:creationId xmlns:p14="http://schemas.microsoft.com/office/powerpoint/2010/main" val="2364189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810FEE1-6B2C-4036-A2F9-E0B8C5DD2029}"/>
              </a:ext>
            </a:extLst>
          </p:cNvPr>
          <p:cNvSpPr>
            <a:spLocks noGrp="1"/>
          </p:cNvSpPr>
          <p:nvPr>
            <p:ph type="title"/>
          </p:nvPr>
        </p:nvSpPr>
        <p:spPr/>
        <p:txBody>
          <a:bodyPr>
            <a:normAutofit/>
          </a:bodyPr>
          <a:lstStyle/>
          <a:p>
            <a:r>
              <a:rPr lang="en-US" sz="3600" dirty="0">
                <a:latin typeface="Comic Sans MS"/>
                <a:cs typeface="Comic Sans MS"/>
              </a:rPr>
              <a:t>CBD/curcumin 1g &amp; </a:t>
            </a:r>
            <a:r>
              <a:rPr lang="el-GR" sz="3600" dirty="0">
                <a:latin typeface="Comic Sans MS"/>
                <a:cs typeface="Comic Sans MS"/>
              </a:rPr>
              <a:t>βελτίωση πόνου</a:t>
            </a:r>
          </a:p>
        </p:txBody>
      </p:sp>
      <p:graphicFrame>
        <p:nvGraphicFramePr>
          <p:cNvPr id="5" name="Chart 3">
            <a:extLst>
              <a:ext uri="{FF2B5EF4-FFF2-40B4-BE49-F238E27FC236}">
                <a16:creationId xmlns:a16="http://schemas.microsoft.com/office/drawing/2014/main" id="{484EA27F-46CB-4C4C-95DF-016546925B00}"/>
              </a:ext>
            </a:extLst>
          </p:cNvPr>
          <p:cNvGraphicFramePr>
            <a:graphicFrameLocks noGrp="1"/>
          </p:cNvGraphicFramePr>
          <p:nvPr>
            <p:ph idx="1"/>
            <p:extLst>
              <p:ext uri="{D42A27DB-BD31-4B8C-83A1-F6EECF244321}">
                <p14:modId xmlns:p14="http://schemas.microsoft.com/office/powerpoint/2010/main" val="41101561"/>
              </p:ext>
            </p:extLst>
          </p:nvPr>
        </p:nvGraphicFramePr>
        <p:xfrm>
          <a:off x="822325" y="1846263"/>
          <a:ext cx="7543800" cy="4022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65178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06CB60-295F-4412-940E-AADF2E0633CC}"/>
              </a:ext>
            </a:extLst>
          </p:cNvPr>
          <p:cNvSpPr>
            <a:spLocks noGrp="1"/>
          </p:cNvSpPr>
          <p:nvPr>
            <p:ph type="title"/>
          </p:nvPr>
        </p:nvSpPr>
        <p:spPr/>
        <p:txBody>
          <a:bodyPr/>
          <a:lstStyle/>
          <a:p>
            <a:pPr algn="ctr"/>
            <a:r>
              <a:rPr lang="en-US" dirty="0">
                <a:latin typeface="Comic Sans MS"/>
                <a:cs typeface="Comic Sans MS"/>
              </a:rPr>
              <a:t>CBD/curcumin 1g </a:t>
            </a:r>
            <a:r>
              <a:rPr lang="el-GR" dirty="0">
                <a:latin typeface="Comic Sans MS"/>
                <a:cs typeface="Comic Sans MS"/>
              </a:rPr>
              <a:t>&amp; κατάθλιψη</a:t>
            </a:r>
          </a:p>
        </p:txBody>
      </p:sp>
      <p:graphicFrame>
        <p:nvGraphicFramePr>
          <p:cNvPr id="4" name="Θέση περιεχομένου 3">
            <a:extLst>
              <a:ext uri="{FF2B5EF4-FFF2-40B4-BE49-F238E27FC236}">
                <a16:creationId xmlns:a16="http://schemas.microsoft.com/office/drawing/2014/main" id="{E1D78149-FECA-4D8C-AAA4-2733FF299403}"/>
              </a:ext>
            </a:extLst>
          </p:cNvPr>
          <p:cNvGraphicFramePr>
            <a:graphicFrameLocks noGrp="1"/>
          </p:cNvGraphicFramePr>
          <p:nvPr>
            <p:ph idx="1"/>
          </p:nvPr>
        </p:nvGraphicFramePr>
        <p:xfrm>
          <a:off x="822325" y="1846263"/>
          <a:ext cx="7543800" cy="4022725"/>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28">
            <a:extLst>
              <a:ext uri="{FF2B5EF4-FFF2-40B4-BE49-F238E27FC236}">
                <a16:creationId xmlns:a16="http://schemas.microsoft.com/office/drawing/2014/main" id="{C89A57FD-D586-4F2D-BD5C-9556E13AD0C3}"/>
              </a:ext>
            </a:extLst>
          </p:cNvPr>
          <p:cNvPicPr>
            <a:picLocks noChangeAspect="1" noChangeArrowheads="1"/>
          </p:cNvPicPr>
          <p:nvPr/>
        </p:nvPicPr>
        <p:blipFill>
          <a:blip r:embed="rId3" cstate="print"/>
          <a:srcRect/>
          <a:stretch>
            <a:fillRect/>
          </a:stretch>
        </p:blipFill>
        <p:spPr bwMode="auto">
          <a:xfrm>
            <a:off x="251520" y="6007859"/>
            <a:ext cx="622524" cy="576064"/>
          </a:xfrm>
          <a:prstGeom prst="rect">
            <a:avLst/>
          </a:prstGeom>
          <a:noFill/>
          <a:ln w="9525">
            <a:noFill/>
            <a:miter lim="800000"/>
            <a:headEnd/>
            <a:tailEnd/>
          </a:ln>
        </p:spPr>
      </p:pic>
      <p:pic>
        <p:nvPicPr>
          <p:cNvPr id="8" name="Picture 2" descr="ÎÏÎ¿ÏÎ­Î»ÎµÏÎ¼Î± ÎµÎ¹ÎºÏÎ½Î±Ï Î³Î¹Î± ÏÎ±Î½ÎµÏÎ¹ÏÏÎ®Î¼Î¹Î¿ Î¸ÎµÏÏÎ±Î»Î¯Î±Ï">
            <a:extLst>
              <a:ext uri="{FF2B5EF4-FFF2-40B4-BE49-F238E27FC236}">
                <a16:creationId xmlns:a16="http://schemas.microsoft.com/office/drawing/2014/main" id="{7D417798-C2D5-403A-8E66-D6D6FBD2EF97}"/>
              </a:ext>
            </a:extLst>
          </p:cNvPr>
          <p:cNvPicPr>
            <a:picLocks noChangeAspect="1" noChangeArrowheads="1"/>
          </p:cNvPicPr>
          <p:nvPr/>
        </p:nvPicPr>
        <p:blipFill>
          <a:blip r:embed="rId4" cstate="print"/>
          <a:srcRect/>
          <a:stretch>
            <a:fillRect/>
          </a:stretch>
        </p:blipFill>
        <p:spPr bwMode="auto">
          <a:xfrm>
            <a:off x="8197597" y="5976664"/>
            <a:ext cx="694883" cy="692696"/>
          </a:xfrm>
          <a:prstGeom prst="rect">
            <a:avLst/>
          </a:prstGeom>
          <a:noFill/>
          <a:ln w="9525">
            <a:noFill/>
            <a:miter lim="800000"/>
            <a:headEnd/>
            <a:tailEnd/>
          </a:ln>
        </p:spPr>
      </p:pic>
    </p:spTree>
    <p:extLst>
      <p:ext uri="{BB962C8B-B14F-4D97-AF65-F5344CB8AC3E}">
        <p14:creationId xmlns:p14="http://schemas.microsoft.com/office/powerpoint/2010/main" val="1622493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1D0C40-BB1D-40E0-83A6-373F5231765A}"/>
              </a:ext>
            </a:extLst>
          </p:cNvPr>
          <p:cNvSpPr>
            <a:spLocks noGrp="1"/>
          </p:cNvSpPr>
          <p:nvPr>
            <p:ph type="title"/>
          </p:nvPr>
        </p:nvSpPr>
        <p:spPr>
          <a:xfrm>
            <a:off x="457200" y="288926"/>
            <a:ext cx="8229600" cy="1143000"/>
          </a:xfrm>
        </p:spPr>
        <p:txBody>
          <a:bodyPr>
            <a:noAutofit/>
          </a:bodyPr>
          <a:lstStyle/>
          <a:p>
            <a:pPr algn="ctr"/>
            <a:r>
              <a:rPr lang="en-US" sz="3600" dirty="0">
                <a:latin typeface="Comic Sans MS"/>
                <a:cs typeface="Comic Sans MS"/>
              </a:rPr>
              <a:t>CBD/curcumin 1g </a:t>
            </a:r>
            <a:r>
              <a:rPr lang="el-GR" sz="3600" dirty="0">
                <a:latin typeface="Comic Sans MS"/>
                <a:cs typeface="Comic Sans MS"/>
              </a:rPr>
              <a:t>&amp; ποιότητα ύπνου</a:t>
            </a:r>
          </a:p>
        </p:txBody>
      </p:sp>
      <p:graphicFrame>
        <p:nvGraphicFramePr>
          <p:cNvPr id="4" name="Θέση περιεχομένου 3">
            <a:extLst>
              <a:ext uri="{FF2B5EF4-FFF2-40B4-BE49-F238E27FC236}">
                <a16:creationId xmlns:a16="http://schemas.microsoft.com/office/drawing/2014/main" id="{58CCEB0E-B1DB-4A6B-98C5-20E2B08E9302}"/>
              </a:ext>
            </a:extLst>
          </p:cNvPr>
          <p:cNvGraphicFramePr>
            <a:graphicFrameLocks noGrp="1"/>
          </p:cNvGraphicFramePr>
          <p:nvPr>
            <p:ph idx="1"/>
          </p:nvPr>
        </p:nvGraphicFramePr>
        <p:xfrm>
          <a:off x="822325" y="1846263"/>
          <a:ext cx="7543800" cy="4022725"/>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28">
            <a:extLst>
              <a:ext uri="{FF2B5EF4-FFF2-40B4-BE49-F238E27FC236}">
                <a16:creationId xmlns:a16="http://schemas.microsoft.com/office/drawing/2014/main" id="{5EAA0D7A-9734-4B7B-BA41-6768726CD382}"/>
              </a:ext>
            </a:extLst>
          </p:cNvPr>
          <p:cNvPicPr>
            <a:picLocks noChangeAspect="1" noChangeArrowheads="1"/>
          </p:cNvPicPr>
          <p:nvPr/>
        </p:nvPicPr>
        <p:blipFill>
          <a:blip r:embed="rId3" cstate="print"/>
          <a:srcRect/>
          <a:stretch>
            <a:fillRect/>
          </a:stretch>
        </p:blipFill>
        <p:spPr bwMode="auto">
          <a:xfrm>
            <a:off x="251520" y="6007859"/>
            <a:ext cx="622524" cy="576064"/>
          </a:xfrm>
          <a:prstGeom prst="rect">
            <a:avLst/>
          </a:prstGeom>
          <a:noFill/>
          <a:ln w="9525">
            <a:noFill/>
            <a:miter lim="800000"/>
            <a:headEnd/>
            <a:tailEnd/>
          </a:ln>
        </p:spPr>
      </p:pic>
      <p:pic>
        <p:nvPicPr>
          <p:cNvPr id="8" name="Picture 2" descr="ÎÏÎ¿ÏÎ­Î»ÎµÏÎ¼Î± ÎµÎ¹ÎºÏÎ½Î±Ï Î³Î¹Î± ÏÎ±Î½ÎµÏÎ¹ÏÏÎ®Î¼Î¹Î¿ Î¸ÎµÏÏÎ±Î»Î¯Î±Ï">
            <a:extLst>
              <a:ext uri="{FF2B5EF4-FFF2-40B4-BE49-F238E27FC236}">
                <a16:creationId xmlns:a16="http://schemas.microsoft.com/office/drawing/2014/main" id="{EED34043-54F1-485B-A268-A1C0ABCE6240}"/>
              </a:ext>
            </a:extLst>
          </p:cNvPr>
          <p:cNvPicPr>
            <a:picLocks noChangeAspect="1" noChangeArrowheads="1"/>
          </p:cNvPicPr>
          <p:nvPr/>
        </p:nvPicPr>
        <p:blipFill>
          <a:blip r:embed="rId4" cstate="print"/>
          <a:srcRect/>
          <a:stretch>
            <a:fillRect/>
          </a:stretch>
        </p:blipFill>
        <p:spPr bwMode="auto">
          <a:xfrm>
            <a:off x="8197597" y="5976664"/>
            <a:ext cx="694883" cy="692696"/>
          </a:xfrm>
          <a:prstGeom prst="rect">
            <a:avLst/>
          </a:prstGeom>
          <a:noFill/>
          <a:ln w="9525">
            <a:noFill/>
            <a:miter lim="800000"/>
            <a:headEnd/>
            <a:tailEnd/>
          </a:ln>
        </p:spPr>
      </p:pic>
    </p:spTree>
    <p:extLst>
      <p:ext uri="{BB962C8B-B14F-4D97-AF65-F5344CB8AC3E}">
        <p14:creationId xmlns:p14="http://schemas.microsoft.com/office/powerpoint/2010/main" val="1697860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94000" y="2336800"/>
            <a:ext cx="3543300" cy="2171700"/>
          </a:xfrm>
          <a:prstGeom prst="rect">
            <a:avLst/>
          </a:prstGeom>
        </p:spPr>
      </p:pic>
    </p:spTree>
    <p:extLst>
      <p:ext uri="{BB962C8B-B14F-4D97-AF65-F5344CB8AC3E}">
        <p14:creationId xmlns:p14="http://schemas.microsoft.com/office/powerpoint/2010/main" val="365270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26988"/>
            <a:ext cx="8229600" cy="1143001"/>
          </a:xfrm>
        </p:spPr>
        <p:txBody>
          <a:bodyPr/>
          <a:lstStyle/>
          <a:p>
            <a:r>
              <a:rPr lang="en-US" sz="3200">
                <a:latin typeface="Calibri" charset="0"/>
              </a:rPr>
              <a:t>CIMI Laboratory group (Bogdanos lab)</a:t>
            </a:r>
          </a:p>
        </p:txBody>
      </p:sp>
      <p:pic>
        <p:nvPicPr>
          <p:cNvPr id="6451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438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832"/>
            <a:ext cx="8229600" cy="1143000"/>
          </a:xfrm>
        </p:spPr>
        <p:txBody>
          <a:bodyPr/>
          <a:lstStyle/>
          <a:p>
            <a:r>
              <a:rPr lang="en-US" dirty="0"/>
              <a:t>Vitamin C and immune system</a:t>
            </a:r>
          </a:p>
        </p:txBody>
      </p:sp>
      <p:sp>
        <p:nvSpPr>
          <p:cNvPr id="4" name="Footer Placeholder 3"/>
          <p:cNvSpPr>
            <a:spLocks noGrp="1"/>
          </p:cNvSpPr>
          <p:nvPr>
            <p:ph type="ftr" sz="quarter" idx="10"/>
          </p:nvPr>
        </p:nvSpPr>
        <p:spPr/>
        <p:txBody>
          <a:bodyPr/>
          <a:lstStyle/>
          <a:p>
            <a:r>
              <a:rPr lang="en-GB" dirty="0"/>
              <a:t>© 2020 </a:t>
            </a:r>
            <a:r>
              <a:rPr lang="en-GB" dirty="0" err="1"/>
              <a:t>Bogdanos</a:t>
            </a:r>
            <a:endParaRPr lang="en-GB" dirty="0"/>
          </a:p>
        </p:txBody>
      </p:sp>
      <p:pic>
        <p:nvPicPr>
          <p:cNvPr id="5" name="Picture 4"/>
          <p:cNvPicPr>
            <a:picLocks noChangeAspect="1"/>
          </p:cNvPicPr>
          <p:nvPr/>
        </p:nvPicPr>
        <p:blipFill>
          <a:blip r:embed="rId2"/>
          <a:stretch>
            <a:fillRect/>
          </a:stretch>
        </p:blipFill>
        <p:spPr>
          <a:xfrm>
            <a:off x="1018457" y="891402"/>
            <a:ext cx="6855457" cy="4842996"/>
          </a:xfrm>
          <a:prstGeom prst="rect">
            <a:avLst/>
          </a:prstGeom>
        </p:spPr>
      </p:pic>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2897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526"/>
            <a:ext cx="8229600" cy="1143000"/>
          </a:xfrm>
        </p:spPr>
        <p:txBody>
          <a:bodyPr/>
          <a:lstStyle/>
          <a:p>
            <a:r>
              <a:rPr lang="en-US" dirty="0"/>
              <a:t>Vitamin D and immunity</a:t>
            </a:r>
          </a:p>
        </p:txBody>
      </p:sp>
      <p:sp>
        <p:nvSpPr>
          <p:cNvPr id="4" name="Footer Placeholder 3"/>
          <p:cNvSpPr>
            <a:spLocks noGrp="1"/>
          </p:cNvSpPr>
          <p:nvPr>
            <p:ph type="ftr" sz="quarter" idx="10"/>
          </p:nvPr>
        </p:nvSpPr>
        <p:spPr/>
        <p:txBody>
          <a:bodyPr/>
          <a:lstStyle/>
          <a:p>
            <a:r>
              <a:rPr lang="en-GB" dirty="0"/>
              <a:t>© 2020 </a:t>
            </a:r>
            <a:r>
              <a:rPr lang="en-GB" dirty="0" err="1"/>
              <a:t>Bogdanos</a:t>
            </a:r>
            <a:r>
              <a:rPr lang="en-GB" dirty="0"/>
              <a:t>.</a:t>
            </a:r>
          </a:p>
        </p:txBody>
      </p:sp>
      <p:pic>
        <p:nvPicPr>
          <p:cNvPr id="3" name="Picture 2"/>
          <p:cNvPicPr>
            <a:picLocks noChangeAspect="1"/>
          </p:cNvPicPr>
          <p:nvPr/>
        </p:nvPicPr>
        <p:blipFill>
          <a:blip r:embed="rId2"/>
          <a:stretch>
            <a:fillRect/>
          </a:stretch>
        </p:blipFill>
        <p:spPr>
          <a:xfrm>
            <a:off x="2271497" y="791137"/>
            <a:ext cx="3924597" cy="5892486"/>
          </a:xfrm>
          <a:prstGeom prst="rect">
            <a:avLst/>
          </a:prstGeom>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1926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36"/>
            <a:ext cx="8229600" cy="1143000"/>
          </a:xfrm>
        </p:spPr>
        <p:txBody>
          <a:bodyPr/>
          <a:lstStyle/>
          <a:p>
            <a:r>
              <a:rPr lang="en-US" dirty="0"/>
              <a:t>Vitamin D and immunity</a:t>
            </a:r>
          </a:p>
        </p:txBody>
      </p:sp>
      <p:sp>
        <p:nvSpPr>
          <p:cNvPr id="4" name="Footer Placeholder 3"/>
          <p:cNvSpPr>
            <a:spLocks noGrp="1"/>
          </p:cNvSpPr>
          <p:nvPr>
            <p:ph type="ftr" sz="quarter" idx="10"/>
          </p:nvPr>
        </p:nvSpPr>
        <p:spPr/>
        <p:txBody>
          <a:bodyPr/>
          <a:lstStyle/>
          <a:p>
            <a:r>
              <a:rPr lang="en-GB" dirty="0"/>
              <a:t>© 2020 </a:t>
            </a:r>
            <a:r>
              <a:rPr lang="en-GB" dirty="0" err="1"/>
              <a:t>Bogdanos</a:t>
            </a:r>
            <a:r>
              <a:rPr lang="en-GB" dirty="0"/>
              <a:t>.</a:t>
            </a:r>
          </a:p>
        </p:txBody>
      </p:sp>
      <p:pic>
        <p:nvPicPr>
          <p:cNvPr id="5" name="Picture 4"/>
          <p:cNvPicPr>
            <a:picLocks noChangeAspect="1"/>
          </p:cNvPicPr>
          <p:nvPr/>
        </p:nvPicPr>
        <p:blipFill>
          <a:blip r:embed="rId2"/>
          <a:stretch>
            <a:fillRect/>
          </a:stretch>
        </p:blipFill>
        <p:spPr>
          <a:xfrm>
            <a:off x="587213" y="879192"/>
            <a:ext cx="7694838" cy="4835554"/>
          </a:xfrm>
          <a:prstGeom prst="rect">
            <a:avLst/>
          </a:prstGeom>
        </p:spPr>
      </p:pic>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448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Vitamin D and immunity</a:t>
            </a:r>
          </a:p>
        </p:txBody>
      </p:sp>
      <p:sp>
        <p:nvSpPr>
          <p:cNvPr id="4" name="Footer Placeholder 3"/>
          <p:cNvSpPr>
            <a:spLocks noGrp="1"/>
          </p:cNvSpPr>
          <p:nvPr>
            <p:ph type="ftr" sz="quarter" idx="10"/>
          </p:nvPr>
        </p:nvSpPr>
        <p:spPr/>
        <p:txBody>
          <a:bodyPr/>
          <a:lstStyle/>
          <a:p>
            <a:r>
              <a:rPr lang="en-GB" dirty="0"/>
              <a:t>© 2020 </a:t>
            </a:r>
            <a:r>
              <a:rPr lang="en-GB" dirty="0" err="1"/>
              <a:t>Bogdanos</a:t>
            </a:r>
            <a:r>
              <a:rPr lang="en-GB" dirty="0"/>
              <a:t>.</a:t>
            </a:r>
          </a:p>
        </p:txBody>
      </p:sp>
      <p:pic>
        <p:nvPicPr>
          <p:cNvPr id="6" name="Picture 5"/>
          <p:cNvPicPr>
            <a:picLocks noChangeAspect="1"/>
          </p:cNvPicPr>
          <p:nvPr/>
        </p:nvPicPr>
        <p:blipFill>
          <a:blip r:embed="rId2"/>
          <a:stretch>
            <a:fillRect/>
          </a:stretch>
        </p:blipFill>
        <p:spPr>
          <a:xfrm>
            <a:off x="1409700" y="1993900"/>
            <a:ext cx="6311900" cy="2857500"/>
          </a:xfrm>
          <a:prstGeom prst="rect">
            <a:avLst/>
          </a:prstGeom>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6079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Vitamin B12 and immunity</a:t>
            </a:r>
          </a:p>
        </p:txBody>
      </p:sp>
      <p:sp>
        <p:nvSpPr>
          <p:cNvPr id="4" name="Footer Placeholder 3"/>
          <p:cNvSpPr>
            <a:spLocks noGrp="1"/>
          </p:cNvSpPr>
          <p:nvPr>
            <p:ph type="ftr" sz="quarter" idx="10"/>
          </p:nvPr>
        </p:nvSpPr>
        <p:spPr/>
        <p:txBody>
          <a:bodyPr/>
          <a:lstStyle/>
          <a:p>
            <a:r>
              <a:rPr lang="en-GB" dirty="0"/>
              <a:t>© 2020 </a:t>
            </a:r>
            <a:r>
              <a:rPr lang="en-GB" dirty="0" err="1"/>
              <a:t>Bogdanos</a:t>
            </a:r>
            <a:r>
              <a:rPr lang="en-GB" dirty="0"/>
              <a:t>.</a:t>
            </a:r>
          </a:p>
        </p:txBody>
      </p:sp>
      <p:pic>
        <p:nvPicPr>
          <p:cNvPr id="3" name="Picture 2"/>
          <p:cNvPicPr>
            <a:picLocks noChangeAspect="1"/>
          </p:cNvPicPr>
          <p:nvPr/>
        </p:nvPicPr>
        <p:blipFill>
          <a:blip r:embed="rId2"/>
          <a:stretch>
            <a:fillRect/>
          </a:stretch>
        </p:blipFill>
        <p:spPr>
          <a:xfrm>
            <a:off x="1333500" y="1600200"/>
            <a:ext cx="6464300" cy="3657600"/>
          </a:xfrm>
          <a:prstGeom prst="rect">
            <a:avLst/>
          </a:prstGeom>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480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77218"/>
          </a:xfrm>
        </p:spPr>
        <p:txBody>
          <a:bodyPr>
            <a:normAutofit fontScale="90000"/>
          </a:bodyPr>
          <a:lstStyle/>
          <a:p>
            <a:r>
              <a:rPr lang="en-US" dirty="0"/>
              <a:t>Vitamin B1, B2, B3, B5, and B6 and the Immune System </a:t>
            </a:r>
          </a:p>
        </p:txBody>
      </p:sp>
      <p:sp>
        <p:nvSpPr>
          <p:cNvPr id="7" name="Footer Placeholder 3"/>
          <p:cNvSpPr>
            <a:spLocks noGrp="1"/>
          </p:cNvSpPr>
          <p:nvPr>
            <p:ph type="ftr" sz="quarter" idx="10"/>
          </p:nvPr>
        </p:nvSpPr>
        <p:spPr>
          <a:xfrm>
            <a:off x="87313" y="6613525"/>
            <a:ext cx="5399087" cy="179388"/>
          </a:xfrm>
        </p:spPr>
        <p:txBody>
          <a:bodyPr/>
          <a:lstStyle/>
          <a:p>
            <a:r>
              <a:rPr lang="en-GB" dirty="0"/>
              <a:t>© 2020 </a:t>
            </a:r>
            <a:r>
              <a:rPr lang="en-GB" dirty="0" err="1"/>
              <a:t>Bogdanos</a:t>
            </a:r>
            <a:r>
              <a:rPr lang="en-GB" dirty="0"/>
              <a:t> ©.</a:t>
            </a:r>
          </a:p>
        </p:txBody>
      </p:sp>
      <p:pic>
        <p:nvPicPr>
          <p:cNvPr id="9" name="Picture 8"/>
          <p:cNvPicPr>
            <a:picLocks noChangeAspect="1"/>
          </p:cNvPicPr>
          <p:nvPr/>
        </p:nvPicPr>
        <p:blipFill>
          <a:blip r:embed="rId3"/>
          <a:stretch>
            <a:fillRect/>
          </a:stretch>
        </p:blipFill>
        <p:spPr>
          <a:xfrm>
            <a:off x="1294509" y="1137781"/>
            <a:ext cx="7483120" cy="5007382"/>
          </a:xfrm>
          <a:prstGeom prst="rect">
            <a:avLst/>
          </a:prstGeom>
        </p:spPr>
      </p:pic>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51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424"/>
            <a:ext cx="8229600" cy="1143000"/>
          </a:xfrm>
        </p:spPr>
        <p:txBody>
          <a:bodyPr/>
          <a:lstStyle/>
          <a:p>
            <a:r>
              <a:rPr lang="en-US" dirty="0"/>
              <a:t>Zinc and Immune system</a:t>
            </a:r>
          </a:p>
        </p:txBody>
      </p:sp>
      <p:sp>
        <p:nvSpPr>
          <p:cNvPr id="4" name="Footer Placeholder 3"/>
          <p:cNvSpPr>
            <a:spLocks noGrp="1"/>
          </p:cNvSpPr>
          <p:nvPr>
            <p:ph type="ftr" sz="quarter" idx="10"/>
          </p:nvPr>
        </p:nvSpPr>
        <p:spPr/>
        <p:txBody>
          <a:bodyPr/>
          <a:lstStyle/>
          <a:p>
            <a:r>
              <a:rPr lang="en-GB" dirty="0"/>
              <a:t>© 2020 </a:t>
            </a:r>
            <a:r>
              <a:rPr lang="en-GB" dirty="0" err="1"/>
              <a:t>Bogdanos</a:t>
            </a:r>
            <a:endParaRPr lang="en-GB" dirty="0"/>
          </a:p>
        </p:txBody>
      </p:sp>
      <p:pic>
        <p:nvPicPr>
          <p:cNvPr id="5" name="Picture 4"/>
          <p:cNvPicPr>
            <a:picLocks noChangeAspect="1"/>
          </p:cNvPicPr>
          <p:nvPr/>
        </p:nvPicPr>
        <p:blipFill>
          <a:blip r:embed="rId3"/>
          <a:stretch>
            <a:fillRect/>
          </a:stretch>
        </p:blipFill>
        <p:spPr>
          <a:xfrm>
            <a:off x="0" y="749300"/>
            <a:ext cx="9144000" cy="5355465"/>
          </a:xfrm>
          <a:prstGeom prst="rect">
            <a:avLst/>
          </a:prstGeom>
        </p:spPr>
      </p:pic>
      <p:pic>
        <p:nvPicPr>
          <p:cNvPr id="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8840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Zinc and Immune system</a:t>
            </a:r>
          </a:p>
        </p:txBody>
      </p:sp>
      <p:sp>
        <p:nvSpPr>
          <p:cNvPr id="4" name="Footer Placeholder 3"/>
          <p:cNvSpPr>
            <a:spLocks noGrp="1"/>
          </p:cNvSpPr>
          <p:nvPr>
            <p:ph type="ftr" sz="quarter" idx="10"/>
          </p:nvPr>
        </p:nvSpPr>
        <p:spPr/>
        <p:txBody>
          <a:bodyPr/>
          <a:lstStyle/>
          <a:p>
            <a:r>
              <a:rPr lang="en-GB" dirty="0"/>
              <a:t>© 2020 </a:t>
            </a:r>
            <a:r>
              <a:rPr lang="en-GB" dirty="0" err="1"/>
              <a:t>Bogdanos</a:t>
            </a:r>
            <a:endParaRPr lang="en-GB" dirty="0"/>
          </a:p>
        </p:txBody>
      </p:sp>
      <p:pic>
        <p:nvPicPr>
          <p:cNvPr id="3" name="Picture 2"/>
          <p:cNvPicPr>
            <a:picLocks noChangeAspect="1"/>
          </p:cNvPicPr>
          <p:nvPr/>
        </p:nvPicPr>
        <p:blipFill>
          <a:blip r:embed="rId3"/>
          <a:stretch>
            <a:fillRect/>
          </a:stretch>
        </p:blipFill>
        <p:spPr>
          <a:xfrm>
            <a:off x="520700" y="482600"/>
            <a:ext cx="8102600" cy="5880100"/>
          </a:xfrm>
          <a:prstGeom prst="rect">
            <a:avLst/>
          </a:prstGeom>
        </p:spPr>
      </p:pic>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6788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Zinc and Immune system</a:t>
            </a:r>
          </a:p>
        </p:txBody>
      </p:sp>
      <p:sp>
        <p:nvSpPr>
          <p:cNvPr id="4" name="Footer Placeholder 3"/>
          <p:cNvSpPr>
            <a:spLocks noGrp="1"/>
          </p:cNvSpPr>
          <p:nvPr>
            <p:ph type="ftr" sz="quarter" idx="10"/>
          </p:nvPr>
        </p:nvSpPr>
        <p:spPr/>
        <p:txBody>
          <a:bodyPr/>
          <a:lstStyle/>
          <a:p>
            <a:r>
              <a:rPr lang="en-GB" dirty="0"/>
              <a:t>© 2020 </a:t>
            </a:r>
            <a:r>
              <a:rPr lang="en-GB" dirty="0" err="1"/>
              <a:t>Bogdanos</a:t>
            </a:r>
            <a:endParaRPr lang="en-GB" dirty="0"/>
          </a:p>
        </p:txBody>
      </p:sp>
      <p:pic>
        <p:nvPicPr>
          <p:cNvPr id="5" name="Picture 4"/>
          <p:cNvPicPr>
            <a:picLocks noChangeAspect="1"/>
          </p:cNvPicPr>
          <p:nvPr/>
        </p:nvPicPr>
        <p:blipFill>
          <a:blip r:embed="rId3"/>
          <a:stretch>
            <a:fillRect/>
          </a:stretch>
        </p:blipFill>
        <p:spPr>
          <a:xfrm>
            <a:off x="647700" y="1320800"/>
            <a:ext cx="7848600" cy="4216400"/>
          </a:xfrm>
          <a:prstGeom prst="rect">
            <a:avLst/>
          </a:prstGeom>
        </p:spPr>
      </p:pic>
      <p:pic>
        <p:nvPicPr>
          <p:cNvPr id="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636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Selenium and Immune system</a:t>
            </a:r>
          </a:p>
        </p:txBody>
      </p:sp>
      <p:sp>
        <p:nvSpPr>
          <p:cNvPr id="4" name="Footer Placeholder 3"/>
          <p:cNvSpPr>
            <a:spLocks noGrp="1"/>
          </p:cNvSpPr>
          <p:nvPr>
            <p:ph type="ftr" sz="quarter" idx="10"/>
          </p:nvPr>
        </p:nvSpPr>
        <p:spPr/>
        <p:txBody>
          <a:bodyPr/>
          <a:lstStyle/>
          <a:p>
            <a:r>
              <a:rPr lang="en-GB" dirty="0"/>
              <a:t>© 2020 </a:t>
            </a:r>
            <a:r>
              <a:rPr lang="en-GB" dirty="0" err="1"/>
              <a:t>Bogdanos</a:t>
            </a:r>
            <a:endParaRPr lang="en-GB" dirty="0"/>
          </a:p>
        </p:txBody>
      </p:sp>
      <p:sp>
        <p:nvSpPr>
          <p:cNvPr id="3" name="TextBox 2"/>
          <p:cNvSpPr txBox="1"/>
          <p:nvPr/>
        </p:nvSpPr>
        <p:spPr>
          <a:xfrm>
            <a:off x="488494" y="1367631"/>
            <a:ext cx="8380569" cy="3785652"/>
          </a:xfrm>
          <a:prstGeom prst="rect">
            <a:avLst/>
          </a:prstGeom>
          <a:noFill/>
        </p:spPr>
        <p:txBody>
          <a:bodyPr wrap="none" rtlCol="0">
            <a:spAutoFit/>
          </a:bodyPr>
          <a:lstStyle/>
          <a:p>
            <a:r>
              <a:rPr lang="en-US" dirty="0"/>
              <a:t>Se intake through Se-rich food such as Brazil nuts, </a:t>
            </a:r>
          </a:p>
          <a:p>
            <a:r>
              <a:rPr lang="en-US" dirty="0"/>
              <a:t>sun </a:t>
            </a:r>
            <a:r>
              <a:rPr lang="en-US" dirty="0" err="1"/>
              <a:t>ower</a:t>
            </a:r>
            <a:r>
              <a:rPr lang="en-US" dirty="0"/>
              <a:t> seeds, lean pork, seafood etc. is ideal.</a:t>
            </a:r>
          </a:p>
          <a:p>
            <a:endParaRPr lang="en-US" dirty="0"/>
          </a:p>
          <a:p>
            <a:r>
              <a:rPr lang="en-US" dirty="0"/>
              <a:t>Supplementation of Se can prevent the development of both </a:t>
            </a:r>
          </a:p>
          <a:p>
            <a:r>
              <a:rPr lang="en-US" dirty="0"/>
              <a:t>bacterial (</a:t>
            </a:r>
            <a:r>
              <a:rPr lang="en-US" i="1" dirty="0"/>
              <a:t>Mycobacterium tuberculosis</a:t>
            </a:r>
            <a:r>
              <a:rPr lang="en-US" dirty="0"/>
              <a:t>) and viral infections. </a:t>
            </a:r>
          </a:p>
          <a:p>
            <a:endParaRPr lang="en-US" dirty="0"/>
          </a:p>
          <a:p>
            <a:endParaRPr lang="en-US" dirty="0"/>
          </a:p>
          <a:p>
            <a:r>
              <a:rPr lang="en-US" dirty="0"/>
              <a:t>Excess Se supplementation could result in decreased </a:t>
            </a:r>
          </a:p>
          <a:p>
            <a:r>
              <a:rPr lang="en-US" dirty="0"/>
              <a:t>immunity and increased oxidative stress. </a:t>
            </a:r>
          </a:p>
          <a:p>
            <a:endParaRPr lang="en-US" dirty="0"/>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320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2982913"/>
            <a:ext cx="2019300" cy="62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3074" name="Object 3"/>
          <p:cNvGraphicFramePr>
            <a:graphicFrameLocks noChangeAspect="1"/>
          </p:cNvGraphicFramePr>
          <p:nvPr/>
        </p:nvGraphicFramePr>
        <p:xfrm>
          <a:off x="6280150" y="3817938"/>
          <a:ext cx="1479550" cy="839787"/>
        </p:xfrm>
        <a:graphic>
          <a:graphicData uri="http://schemas.openxmlformats.org/presentationml/2006/ole">
            <mc:AlternateContent xmlns:mc="http://schemas.openxmlformats.org/markup-compatibility/2006">
              <mc:Choice xmlns:v="urn:schemas-microsoft-com:vml" Requires="v">
                <p:oleObj spid="_x0000_s16643" name="Bitmap Image" r:id="rId4" imgW="6611067" imgH="3753233" progId="Paint.Picture">
                  <p:embed/>
                </p:oleObj>
              </mc:Choice>
              <mc:Fallback>
                <p:oleObj name="Bitmap Image" r:id="rId4" imgW="6611067" imgH="3753233" progId="Paint.Picture">
                  <p:embed/>
                  <p:pic>
                    <p:nvPicPr>
                      <p:cNvPr id="307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0150" y="3817938"/>
                        <a:ext cx="1479550" cy="839787"/>
                      </a:xfrm>
                      <a:prstGeom prst="rect">
                        <a:avLst/>
                      </a:prstGeom>
                      <a:noFill/>
                      <a:ln>
                        <a:noFill/>
                      </a:ln>
                      <a:effectLst/>
                      <a:extLst>
                        <a:ext uri="{909E8E84-426E-40dd-AFC4-6F175D3DCCD1}">
                          <a14:hiddenFill xmlns="" xmlns:a14="http://schemas.microsoft.com/office/drawing/2010/main">
                            <a:solidFill>
                              <a:srgbClr val="FFFFCA"/>
                            </a:solidFill>
                          </a14:hiddenFill>
                        </a:ext>
                        <a:ext uri="{91240B29-F687-4f45-9708-019B960494DF}">
                          <a14:hiddenLine xmlns="" xmlns:a14="http://schemas.microsoft.com/office/drawing/2010/main" w="25400">
                            <a:solidFill>
                              <a:schemeClr val="accent2"/>
                            </a:solidFill>
                            <a:miter lim="800000"/>
                            <a:headEnd/>
                            <a:tailEnd/>
                          </a14:hiddenLine>
                        </a:ext>
                        <a:ext uri="{AF507438-7753-43e0-B8FC-AC1667EBCBE1}">
                          <a14:hiddenEffects xmlns="" xmlns:a14="http://schemas.microsoft.com/office/drawing/2010/main">
                            <a:effectLst>
                              <a:outerShdw blurRad="63500" dist="107763" dir="2700000" algn="ctr" rotWithShape="0">
                                <a:schemeClr val="folHlink">
                                  <a:alpha val="74998"/>
                                </a:schemeClr>
                              </a:outerShdw>
                            </a:effectLst>
                          </a14:hiddenEffects>
                        </a:ext>
                      </a:extLst>
                    </p:spPr>
                  </p:pic>
                </p:oleObj>
              </mc:Fallback>
            </mc:AlternateContent>
          </a:graphicData>
        </a:graphic>
      </p:graphicFrame>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1750" y="1331913"/>
            <a:ext cx="2647950" cy="966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7" name="Picture 5" descr="HEFCE logo">
            <a:hlinkClick r:id="rId7" tooltip="Return to HEFCE home pag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9900" y="514350"/>
            <a:ext cx="2209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8" name="Picture 6" descr="Action Medical Research: the forward thinking charity">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64200" y="2108200"/>
            <a:ext cx="20955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9" name="Rectangle 7"/>
          <p:cNvSpPr>
            <a:spLocks noChangeArrowheads="1"/>
          </p:cNvSpPr>
          <p:nvPr/>
        </p:nvSpPr>
        <p:spPr bwMode="auto">
          <a:xfrm>
            <a:off x="0" y="20748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endParaRPr lang="el-GR" sz="2400">
              <a:latin typeface="Times New Roman" charset="0"/>
            </a:endParaRPr>
          </a:p>
        </p:txBody>
      </p:sp>
      <p:sp>
        <p:nvSpPr>
          <p:cNvPr id="3080" name="Rectangle 8"/>
          <p:cNvSpPr>
            <a:spLocks noChangeArrowheads="1"/>
          </p:cNvSpPr>
          <p:nvPr/>
        </p:nvSpPr>
        <p:spPr bwMode="auto">
          <a:xfrm>
            <a:off x="7575550" y="2082800"/>
            <a:ext cx="18415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ctr"/>
            <a:endParaRPr lang="en-GB" sz="2400">
              <a:latin typeface="Times New Roman" charset="0"/>
            </a:endParaRPr>
          </a:p>
          <a:p>
            <a:pPr algn="ctr" eaLnBrk="0" hangingPunct="0"/>
            <a:endParaRPr lang="en-GB" sz="2400">
              <a:latin typeface="Times New Roman" charset="0"/>
            </a:endParaRPr>
          </a:p>
        </p:txBody>
      </p:sp>
      <p:pic>
        <p:nvPicPr>
          <p:cNvPr id="3081" name="Picture 9" descr="spac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11275" y="3903663"/>
            <a:ext cx="533400" cy="9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2" name="Picture 10" descr="spac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12075" y="3903663"/>
            <a:ext cx="47625" cy="9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3" name="Picture 11" descr="spac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12075" y="3903663"/>
            <a:ext cx="47625" cy="9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4" name="Picture 12" descr="gsrt_logo">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62175" y="6019800"/>
            <a:ext cx="5524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5" name="Picture 13" descr="spac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1400" y="3778250"/>
            <a:ext cx="9525" cy="19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6" name="Picture 14" descr="spac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1400" y="4225925"/>
            <a:ext cx="9525" cy="9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7" name="Picture 15" descr="bann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95588" y="5986463"/>
            <a:ext cx="51720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9" name="Text Box 17"/>
          <p:cNvSpPr txBox="1">
            <a:spLocks noChangeArrowheads="1"/>
          </p:cNvSpPr>
          <p:nvPr/>
        </p:nvSpPr>
        <p:spPr bwMode="auto">
          <a:xfrm>
            <a:off x="1196976" y="436836"/>
            <a:ext cx="2336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b="1">
                <a:latin typeface="Comic Sans MS" charset="0"/>
              </a:rPr>
              <a:t>Grant Giving Bodies</a:t>
            </a:r>
            <a:endParaRPr lang="el-GR" b="1">
              <a:latin typeface="Comic Sans MS" charset="0"/>
            </a:endParaRPr>
          </a:p>
        </p:txBody>
      </p:sp>
      <p:pic>
        <p:nvPicPr>
          <p:cNvPr id="3090" name="Picture 18" descr="interface04_01"/>
          <p:cNvPicPr>
            <a:picLocks noChangeAspect="1" noChangeArrowheads="1"/>
          </p:cNvPicPr>
          <p:nvPr/>
        </p:nvPicPr>
        <p:blipFill>
          <a:blip r:embed="rId15">
            <a:extLst>
              <a:ext uri="{28A0092B-C50C-407E-A947-70E740481C1C}">
                <a14:useLocalDpi xmlns:a14="http://schemas.microsoft.com/office/drawing/2010/main" val="0"/>
              </a:ext>
            </a:extLst>
          </a:blip>
          <a:srcRect r="46490"/>
          <a:stretch>
            <a:fillRect/>
          </a:stretch>
        </p:blipFill>
        <p:spPr bwMode="auto">
          <a:xfrm>
            <a:off x="5818188" y="4976813"/>
            <a:ext cx="2017712" cy="75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5479661-BCEE-0845-B22A-FBDFA47E329A}"/>
              </a:ext>
            </a:extLst>
          </p:cNvPr>
          <p:cNvPicPr>
            <a:picLocks noChangeAspect="1"/>
          </p:cNvPicPr>
          <p:nvPr/>
        </p:nvPicPr>
        <p:blipFill>
          <a:blip r:embed="rId16"/>
          <a:stretch>
            <a:fillRect/>
          </a:stretch>
        </p:blipFill>
        <p:spPr>
          <a:xfrm>
            <a:off x="1119383" y="1675878"/>
            <a:ext cx="2608067" cy="1245644"/>
          </a:xfrm>
          <a:prstGeom prst="rect">
            <a:avLst/>
          </a:prstGeom>
        </p:spPr>
      </p:pic>
      <p:pic>
        <p:nvPicPr>
          <p:cNvPr id="3" name="Picture 2">
            <a:extLst>
              <a:ext uri="{FF2B5EF4-FFF2-40B4-BE49-F238E27FC236}">
                <a16:creationId xmlns:a16="http://schemas.microsoft.com/office/drawing/2014/main" id="{F9411AD6-84D5-5C41-8D61-4840F814309C}"/>
              </a:ext>
            </a:extLst>
          </p:cNvPr>
          <p:cNvPicPr>
            <a:picLocks noChangeAspect="1"/>
          </p:cNvPicPr>
          <p:nvPr/>
        </p:nvPicPr>
        <p:blipFill>
          <a:blip r:embed="rId17"/>
          <a:stretch>
            <a:fillRect/>
          </a:stretch>
        </p:blipFill>
        <p:spPr>
          <a:xfrm>
            <a:off x="736600" y="3130550"/>
            <a:ext cx="3606800" cy="596900"/>
          </a:xfrm>
          <a:prstGeom prst="rect">
            <a:avLst/>
          </a:prstGeom>
        </p:spPr>
      </p:pic>
    </p:spTree>
    <p:extLst>
      <p:ext uri="{BB962C8B-B14F-4D97-AF65-F5344CB8AC3E}">
        <p14:creationId xmlns:p14="http://schemas.microsoft.com/office/powerpoint/2010/main" val="11132323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61665"/>
          </a:xfrm>
        </p:spPr>
        <p:txBody>
          <a:bodyPr/>
          <a:lstStyle/>
          <a:p>
            <a:r>
              <a:rPr lang="en-US" sz="2400" dirty="0"/>
              <a:t>Th17, </a:t>
            </a:r>
            <a:r>
              <a:rPr lang="en-US" sz="2400" dirty="0" err="1"/>
              <a:t>microbiome</a:t>
            </a:r>
            <a:r>
              <a:rPr lang="en-US" sz="2400" dirty="0"/>
              <a:t> environment and inflammation</a:t>
            </a:r>
          </a:p>
        </p:txBody>
      </p:sp>
      <p:sp>
        <p:nvSpPr>
          <p:cNvPr id="4" name="Footer Placeholder 3"/>
          <p:cNvSpPr>
            <a:spLocks noGrp="1"/>
          </p:cNvSpPr>
          <p:nvPr>
            <p:ph type="ftr" sz="quarter" idx="10"/>
          </p:nvPr>
        </p:nvSpPr>
        <p:spPr/>
        <p:txBody>
          <a:bodyPr/>
          <a:lstStyle/>
          <a:p>
            <a:r>
              <a:rPr lang="en-GB" dirty="0"/>
              <a:t>© 2020 </a:t>
            </a:r>
            <a:r>
              <a:rPr lang="en-GB" dirty="0" err="1"/>
              <a:t>Bogdanos</a:t>
            </a:r>
            <a:endParaRPr lang="en-GB" dirty="0"/>
          </a:p>
        </p:txBody>
      </p:sp>
      <p:pic>
        <p:nvPicPr>
          <p:cNvPr id="6" name="Object 2" descr="preencoded.png"/>
          <p:cNvPicPr>
            <a:picLocks noChangeAspect="1"/>
          </p:cNvPicPr>
          <p:nvPr/>
        </p:nvPicPr>
        <p:blipFill>
          <a:blip r:embed="rId2" cstate="print"/>
          <a:stretch>
            <a:fillRect/>
          </a:stretch>
        </p:blipFill>
        <p:spPr>
          <a:xfrm>
            <a:off x="205074" y="1184466"/>
            <a:ext cx="8783217" cy="4667653"/>
          </a:xfrm>
          <a:prstGeom prst="rect">
            <a:avLst/>
          </a:prstGeom>
        </p:spPr>
      </p:pic>
      <p:sp>
        <p:nvSpPr>
          <p:cNvPr id="7" name="Object 3"/>
          <p:cNvSpPr/>
          <p:nvPr/>
        </p:nvSpPr>
        <p:spPr>
          <a:xfrm>
            <a:off x="5519058" y="5801546"/>
            <a:ext cx="2309060" cy="246221"/>
          </a:xfrm>
          <a:prstGeom prst="rect">
            <a:avLst/>
          </a:prstGeom>
          <a:solidFill>
            <a:srgbClr val="FFFFFF"/>
          </a:solidFill>
        </p:spPr>
        <p:txBody>
          <a:bodyPr wrap="square" rtlCol="0" anchor="ctr">
            <a:spAutoFit/>
          </a:bodyPr>
          <a:lstStyle/>
          <a:p>
            <a:pPr algn="ctr"/>
            <a:r>
              <a:rPr lang="en-US" sz="1000" dirty="0" err="1">
                <a:solidFill>
                  <a:srgbClr val="222222"/>
                </a:solidFill>
              </a:rPr>
              <a:t>Burcett</a:t>
            </a:r>
            <a:r>
              <a:rPr lang="en-US" sz="1000" dirty="0">
                <a:solidFill>
                  <a:srgbClr val="222222"/>
                </a:solidFill>
              </a:rPr>
              <a:t> J </a:t>
            </a:r>
            <a:r>
              <a:rPr lang="en-US" sz="1000" dirty="0" err="1">
                <a:solidFill>
                  <a:srgbClr val="222222"/>
                </a:solidFill>
              </a:rPr>
              <a:t>Clin</a:t>
            </a:r>
            <a:r>
              <a:rPr lang="en-US" sz="1000" dirty="0">
                <a:solidFill>
                  <a:srgbClr val="222222"/>
                </a:solidFill>
              </a:rPr>
              <a:t> Invest 2015</a:t>
            </a:r>
          </a:p>
        </p:txBody>
      </p:sp>
      <p:pic>
        <p:nvPicPr>
          <p:cNvPr id="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8749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 and Immune System</a:t>
            </a:r>
          </a:p>
        </p:txBody>
      </p:sp>
      <p:sp>
        <p:nvSpPr>
          <p:cNvPr id="4" name="Footer Placeholder 3"/>
          <p:cNvSpPr>
            <a:spLocks noGrp="1"/>
          </p:cNvSpPr>
          <p:nvPr>
            <p:ph type="ftr" sz="quarter" idx="10"/>
          </p:nvPr>
        </p:nvSpPr>
        <p:spPr/>
        <p:txBody>
          <a:bodyPr/>
          <a:lstStyle/>
          <a:p>
            <a:r>
              <a:rPr lang="en-GB" dirty="0"/>
              <a:t>© </a:t>
            </a:r>
            <a:r>
              <a:rPr lang="en-GB" dirty="0" err="1"/>
              <a:t>Bogdanos</a:t>
            </a:r>
            <a:r>
              <a:rPr lang="en-GB" dirty="0"/>
              <a:t> 2020.</a:t>
            </a:r>
          </a:p>
        </p:txBody>
      </p:sp>
      <p:pic>
        <p:nvPicPr>
          <p:cNvPr id="5" name="Picture 4"/>
          <p:cNvPicPr>
            <a:picLocks noChangeAspect="1"/>
          </p:cNvPicPr>
          <p:nvPr/>
        </p:nvPicPr>
        <p:blipFill>
          <a:blip r:embed="rId2"/>
          <a:stretch>
            <a:fillRect/>
          </a:stretch>
        </p:blipFill>
        <p:spPr>
          <a:xfrm>
            <a:off x="1099111" y="628454"/>
            <a:ext cx="6545823" cy="6142022"/>
          </a:xfrm>
          <a:prstGeom prst="rect">
            <a:avLst/>
          </a:prstGeom>
        </p:spPr>
      </p:pic>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06020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61665"/>
          </a:xfrm>
        </p:spPr>
        <p:txBody>
          <a:bodyPr/>
          <a:lstStyle/>
          <a:p>
            <a:r>
              <a:rPr lang="en-US" sz="2400" dirty="0"/>
              <a:t>Age, Nutrition, Immune System and </a:t>
            </a:r>
            <a:r>
              <a:rPr lang="en-US" sz="2400" dirty="0" err="1"/>
              <a:t>Neuroinflammation</a:t>
            </a:r>
            <a:endParaRPr lang="en-US" sz="2400" dirty="0"/>
          </a:p>
        </p:txBody>
      </p:sp>
      <p:sp>
        <p:nvSpPr>
          <p:cNvPr id="4" name="Footer Placeholder 3"/>
          <p:cNvSpPr>
            <a:spLocks noGrp="1"/>
          </p:cNvSpPr>
          <p:nvPr>
            <p:ph type="ftr" sz="quarter" idx="10"/>
          </p:nvPr>
        </p:nvSpPr>
        <p:spPr/>
        <p:txBody>
          <a:bodyPr/>
          <a:lstStyle/>
          <a:p>
            <a:r>
              <a:rPr lang="en-GB" dirty="0"/>
              <a:t>© </a:t>
            </a:r>
            <a:r>
              <a:rPr lang="en-GB" dirty="0" err="1"/>
              <a:t>Bogdanos</a:t>
            </a:r>
            <a:r>
              <a:rPr lang="en-GB" dirty="0"/>
              <a:t> 2020.</a:t>
            </a:r>
          </a:p>
        </p:txBody>
      </p:sp>
      <p:pic>
        <p:nvPicPr>
          <p:cNvPr id="3" name="Picture 2"/>
          <p:cNvPicPr>
            <a:picLocks noChangeAspect="1"/>
          </p:cNvPicPr>
          <p:nvPr/>
        </p:nvPicPr>
        <p:blipFill>
          <a:blip r:embed="rId2"/>
          <a:stretch>
            <a:fillRect/>
          </a:stretch>
        </p:blipFill>
        <p:spPr>
          <a:xfrm>
            <a:off x="1721942" y="806832"/>
            <a:ext cx="5359330" cy="5660416"/>
          </a:xfrm>
          <a:prstGeom prst="rect">
            <a:avLst/>
          </a:prstGeom>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41614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61665"/>
          </a:xfrm>
        </p:spPr>
        <p:txBody>
          <a:bodyPr/>
          <a:lstStyle/>
          <a:p>
            <a:r>
              <a:rPr lang="en-US" sz="2400" dirty="0"/>
              <a:t>Age, Nutrition, Immune System and </a:t>
            </a:r>
            <a:r>
              <a:rPr lang="en-US" sz="2400" dirty="0" err="1"/>
              <a:t>Neuroinflammation</a:t>
            </a:r>
            <a:endParaRPr lang="en-US" sz="2400" dirty="0"/>
          </a:p>
        </p:txBody>
      </p:sp>
      <p:sp>
        <p:nvSpPr>
          <p:cNvPr id="4" name="Footer Placeholder 3"/>
          <p:cNvSpPr>
            <a:spLocks noGrp="1"/>
          </p:cNvSpPr>
          <p:nvPr>
            <p:ph type="ftr" sz="quarter" idx="10"/>
          </p:nvPr>
        </p:nvSpPr>
        <p:spPr/>
        <p:txBody>
          <a:bodyPr/>
          <a:lstStyle/>
          <a:p>
            <a:r>
              <a:rPr lang="en-GB" dirty="0"/>
              <a:t>© </a:t>
            </a:r>
            <a:r>
              <a:rPr lang="en-GB" dirty="0" err="1"/>
              <a:t>Bogdanos</a:t>
            </a:r>
            <a:r>
              <a:rPr lang="en-GB" dirty="0"/>
              <a:t> 2020.</a:t>
            </a:r>
          </a:p>
        </p:txBody>
      </p:sp>
      <p:pic>
        <p:nvPicPr>
          <p:cNvPr id="3" name="Picture 2"/>
          <p:cNvPicPr>
            <a:picLocks noChangeAspect="1"/>
          </p:cNvPicPr>
          <p:nvPr/>
        </p:nvPicPr>
        <p:blipFill>
          <a:blip r:embed="rId2"/>
          <a:stretch>
            <a:fillRect/>
          </a:stretch>
        </p:blipFill>
        <p:spPr>
          <a:xfrm>
            <a:off x="1868489" y="879986"/>
            <a:ext cx="5276905" cy="5758215"/>
          </a:xfrm>
          <a:prstGeom prst="rect">
            <a:avLst/>
          </a:prstGeom>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470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Gut </a:t>
            </a:r>
            <a:r>
              <a:rPr lang="en-US" dirty="0" err="1"/>
              <a:t>microbiota</a:t>
            </a:r>
            <a:r>
              <a:rPr lang="en-US" dirty="0"/>
              <a:t> and Immune Response</a:t>
            </a:r>
          </a:p>
        </p:txBody>
      </p:sp>
      <p:sp>
        <p:nvSpPr>
          <p:cNvPr id="4" name="Footer Placeholder 3"/>
          <p:cNvSpPr>
            <a:spLocks noGrp="1"/>
          </p:cNvSpPr>
          <p:nvPr>
            <p:ph type="ftr" sz="quarter" idx="10"/>
          </p:nvPr>
        </p:nvSpPr>
        <p:spPr/>
        <p:txBody>
          <a:bodyPr/>
          <a:lstStyle/>
          <a:p>
            <a:r>
              <a:rPr lang="en-GB" dirty="0"/>
              <a:t>© 2020 </a:t>
            </a:r>
            <a:r>
              <a:rPr lang="en-GB" dirty="0" err="1"/>
              <a:t>Bogdanos</a:t>
            </a:r>
            <a:endParaRPr lang="en-GB" dirty="0"/>
          </a:p>
        </p:txBody>
      </p:sp>
      <p:pic>
        <p:nvPicPr>
          <p:cNvPr id="5" name="Picture 4"/>
          <p:cNvPicPr>
            <a:picLocks noChangeAspect="1"/>
          </p:cNvPicPr>
          <p:nvPr/>
        </p:nvPicPr>
        <p:blipFill>
          <a:blip r:embed="rId3"/>
          <a:stretch>
            <a:fillRect/>
          </a:stretch>
        </p:blipFill>
        <p:spPr>
          <a:xfrm>
            <a:off x="85486" y="682922"/>
            <a:ext cx="4787243" cy="1621801"/>
          </a:xfrm>
          <a:prstGeom prst="rect">
            <a:avLst/>
          </a:prstGeom>
        </p:spPr>
      </p:pic>
      <p:pic>
        <p:nvPicPr>
          <p:cNvPr id="6" name="Picture 5"/>
          <p:cNvPicPr>
            <a:picLocks noChangeAspect="1"/>
          </p:cNvPicPr>
          <p:nvPr/>
        </p:nvPicPr>
        <p:blipFill>
          <a:blip r:embed="rId4"/>
          <a:stretch>
            <a:fillRect/>
          </a:stretch>
        </p:blipFill>
        <p:spPr>
          <a:xfrm>
            <a:off x="1245596" y="2070129"/>
            <a:ext cx="7226300" cy="4152900"/>
          </a:xfrm>
          <a:prstGeom prst="rect">
            <a:avLst/>
          </a:prstGeom>
        </p:spPr>
      </p:pic>
      <p:pic>
        <p:nvPicPr>
          <p:cNvPr id="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9313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Electrolytes: Functions, regulation</a:t>
            </a:r>
          </a:p>
        </p:txBody>
      </p:sp>
      <p:sp>
        <p:nvSpPr>
          <p:cNvPr id="4" name="Footer Placeholder 3"/>
          <p:cNvSpPr>
            <a:spLocks noGrp="1"/>
          </p:cNvSpPr>
          <p:nvPr>
            <p:ph type="ftr" sz="quarter" idx="10"/>
          </p:nvPr>
        </p:nvSpPr>
        <p:spPr/>
        <p:txBody>
          <a:bodyPr/>
          <a:lstStyle/>
          <a:p>
            <a:r>
              <a:rPr lang="en-GB" dirty="0"/>
              <a:t>© 2020 </a:t>
            </a:r>
            <a:r>
              <a:rPr lang="en-GB" dirty="0" err="1"/>
              <a:t>Bogdanos</a:t>
            </a:r>
            <a:endParaRPr lang="en-GB" dirty="0"/>
          </a:p>
        </p:txBody>
      </p:sp>
      <p:pic>
        <p:nvPicPr>
          <p:cNvPr id="5" name="Picture 4"/>
          <p:cNvPicPr>
            <a:picLocks noChangeAspect="1"/>
          </p:cNvPicPr>
          <p:nvPr/>
        </p:nvPicPr>
        <p:blipFill>
          <a:blip r:embed="rId2"/>
          <a:stretch>
            <a:fillRect/>
          </a:stretch>
        </p:blipFill>
        <p:spPr>
          <a:xfrm>
            <a:off x="1441057" y="1185108"/>
            <a:ext cx="5844760" cy="4989075"/>
          </a:xfrm>
          <a:prstGeom prst="rect">
            <a:avLst/>
          </a:prstGeom>
        </p:spPr>
      </p:pic>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043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a:t>© 2020 </a:t>
            </a:r>
            <a:r>
              <a:rPr lang="en-GB" dirty="0" err="1"/>
              <a:t>Bogdanos</a:t>
            </a:r>
            <a:endParaRPr lang="en-GB" dirty="0"/>
          </a:p>
        </p:txBody>
      </p:sp>
      <p:pic>
        <p:nvPicPr>
          <p:cNvPr id="3" name="Picture 2"/>
          <p:cNvPicPr>
            <a:picLocks noChangeAspect="1"/>
          </p:cNvPicPr>
          <p:nvPr/>
        </p:nvPicPr>
        <p:blipFill>
          <a:blip r:embed="rId2"/>
          <a:stretch>
            <a:fillRect/>
          </a:stretch>
        </p:blipFill>
        <p:spPr>
          <a:xfrm>
            <a:off x="1221235" y="683797"/>
            <a:ext cx="6680158" cy="5786097"/>
          </a:xfrm>
          <a:prstGeom prst="rect">
            <a:avLst/>
          </a:prstGeom>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4860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84776"/>
          </a:xfrm>
        </p:spPr>
        <p:txBody>
          <a:bodyPr>
            <a:normAutofit fontScale="90000"/>
          </a:bodyPr>
          <a:lstStyle/>
          <a:p>
            <a:r>
              <a:rPr lang="en-US" dirty="0"/>
              <a:t>Vitamin A and the Immune system</a:t>
            </a:r>
          </a:p>
        </p:txBody>
      </p:sp>
      <p:sp>
        <p:nvSpPr>
          <p:cNvPr id="4" name="Footer Placeholder 3"/>
          <p:cNvSpPr>
            <a:spLocks noGrp="1"/>
          </p:cNvSpPr>
          <p:nvPr>
            <p:ph type="ftr" sz="quarter" idx="10"/>
          </p:nvPr>
        </p:nvSpPr>
        <p:spPr/>
        <p:txBody>
          <a:bodyPr/>
          <a:lstStyle/>
          <a:p>
            <a:r>
              <a:rPr lang="en-GB" dirty="0"/>
              <a:t>© 2020 </a:t>
            </a:r>
            <a:r>
              <a:rPr lang="en-GB" dirty="0" err="1"/>
              <a:t>Bogdanos</a:t>
            </a:r>
            <a:endParaRPr lang="en-GB" dirty="0"/>
          </a:p>
        </p:txBody>
      </p:sp>
      <p:pic>
        <p:nvPicPr>
          <p:cNvPr id="5" name="Picture 4"/>
          <p:cNvPicPr>
            <a:picLocks noChangeAspect="1"/>
          </p:cNvPicPr>
          <p:nvPr/>
        </p:nvPicPr>
        <p:blipFill>
          <a:blip r:embed="rId2"/>
          <a:stretch>
            <a:fillRect/>
          </a:stretch>
        </p:blipFill>
        <p:spPr>
          <a:xfrm>
            <a:off x="0" y="736600"/>
            <a:ext cx="9144000" cy="5360631"/>
          </a:xfrm>
          <a:prstGeom prst="rect">
            <a:avLst/>
          </a:prstGeom>
        </p:spPr>
      </p:pic>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2296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84776"/>
          </a:xfrm>
        </p:spPr>
        <p:txBody>
          <a:bodyPr>
            <a:normAutofit fontScale="90000"/>
          </a:bodyPr>
          <a:lstStyle/>
          <a:p>
            <a:r>
              <a:rPr lang="en-US" dirty="0"/>
              <a:t>Retinoid Acid and the Immune system</a:t>
            </a:r>
          </a:p>
        </p:txBody>
      </p:sp>
      <p:sp>
        <p:nvSpPr>
          <p:cNvPr id="4" name="Footer Placeholder 3"/>
          <p:cNvSpPr>
            <a:spLocks noGrp="1"/>
          </p:cNvSpPr>
          <p:nvPr>
            <p:ph type="ftr" sz="quarter" idx="10"/>
          </p:nvPr>
        </p:nvSpPr>
        <p:spPr/>
        <p:txBody>
          <a:bodyPr/>
          <a:lstStyle/>
          <a:p>
            <a:r>
              <a:rPr lang="en-GB" dirty="0"/>
              <a:t>© 2020 </a:t>
            </a:r>
            <a:r>
              <a:rPr lang="en-GB" dirty="0" err="1"/>
              <a:t>Bogdanos</a:t>
            </a:r>
            <a:endParaRPr lang="en-GB" dirty="0"/>
          </a:p>
        </p:txBody>
      </p:sp>
      <p:pic>
        <p:nvPicPr>
          <p:cNvPr id="3" name="Picture 2"/>
          <p:cNvPicPr>
            <a:picLocks noChangeAspect="1"/>
          </p:cNvPicPr>
          <p:nvPr/>
        </p:nvPicPr>
        <p:blipFill>
          <a:blip r:embed="rId2"/>
          <a:stretch>
            <a:fillRect/>
          </a:stretch>
        </p:blipFill>
        <p:spPr>
          <a:xfrm>
            <a:off x="500706" y="671549"/>
            <a:ext cx="8096791" cy="6093851"/>
          </a:xfrm>
          <a:prstGeom prst="rect">
            <a:avLst/>
          </a:prstGeom>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9837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801557-2EBF-9842-BA8D-5F417933C159}"/>
              </a:ext>
            </a:extLst>
          </p:cNvPr>
          <p:cNvPicPr>
            <a:picLocks noChangeAspect="1"/>
          </p:cNvPicPr>
          <p:nvPr/>
        </p:nvPicPr>
        <p:blipFill>
          <a:blip r:embed="rId2"/>
          <a:stretch>
            <a:fillRect/>
          </a:stretch>
        </p:blipFill>
        <p:spPr>
          <a:xfrm>
            <a:off x="958850" y="1035050"/>
            <a:ext cx="7226300" cy="4787900"/>
          </a:xfrm>
          <a:prstGeom prst="rect">
            <a:avLst/>
          </a:prstGeom>
        </p:spPr>
      </p:pic>
      <p:sp>
        <p:nvSpPr>
          <p:cNvPr id="5" name="TextBox 4">
            <a:extLst>
              <a:ext uri="{FF2B5EF4-FFF2-40B4-BE49-F238E27FC236}">
                <a16:creationId xmlns:a16="http://schemas.microsoft.com/office/drawing/2014/main" id="{B23DE7FE-0724-664D-BBC2-E5E7C15B4021}"/>
              </a:ext>
            </a:extLst>
          </p:cNvPr>
          <p:cNvSpPr txBox="1"/>
          <p:nvPr/>
        </p:nvSpPr>
        <p:spPr>
          <a:xfrm>
            <a:off x="5004707" y="2318657"/>
            <a:ext cx="2837572" cy="1477328"/>
          </a:xfrm>
          <a:prstGeom prst="rect">
            <a:avLst/>
          </a:prstGeom>
          <a:noFill/>
        </p:spPr>
        <p:txBody>
          <a:bodyPr wrap="none" rtlCol="0">
            <a:spAutoFit/>
          </a:bodyPr>
          <a:lstStyle/>
          <a:p>
            <a:r>
              <a:rPr lang="x-none" b="1" dirty="0"/>
              <a:t>Prof Noel Rose</a:t>
            </a:r>
          </a:p>
          <a:p>
            <a:r>
              <a:rPr lang="x-none" b="1" dirty="0"/>
              <a:t>The father of autoimmunity</a:t>
            </a:r>
          </a:p>
          <a:p>
            <a:endParaRPr lang="x-none" b="1" dirty="0"/>
          </a:p>
          <a:p>
            <a:endParaRPr lang="x-none" b="1" dirty="0"/>
          </a:p>
          <a:p>
            <a:r>
              <a:rPr lang="x-none" b="1" dirty="0"/>
              <a:t>(1922-2020)</a:t>
            </a:r>
          </a:p>
        </p:txBody>
      </p:sp>
    </p:spTree>
    <p:extLst>
      <p:ext uri="{BB962C8B-B14F-4D97-AF65-F5344CB8AC3E}">
        <p14:creationId xmlns:p14="http://schemas.microsoft.com/office/powerpoint/2010/main" val="2871373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Box 5"/>
          <p:cNvSpPr txBox="1">
            <a:spLocks noChangeArrowheads="1"/>
          </p:cNvSpPr>
          <p:nvPr/>
        </p:nvSpPr>
        <p:spPr bwMode="auto">
          <a:xfrm>
            <a:off x="6346825" y="6188075"/>
            <a:ext cx="13192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a:t>Parish J Clin Invest 1971  </a:t>
            </a:r>
          </a:p>
        </p:txBody>
      </p:sp>
      <p:pic>
        <p:nvPicPr>
          <p:cNvPr id="4813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838" y="835025"/>
            <a:ext cx="7272337" cy="524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3" name="TextBox 7"/>
          <p:cNvSpPr txBox="1">
            <a:spLocks noChangeArrowheads="1"/>
          </p:cNvSpPr>
          <p:nvPr/>
        </p:nvSpPr>
        <p:spPr bwMode="auto">
          <a:xfrm>
            <a:off x="1722438" y="5287963"/>
            <a:ext cx="83343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rPr>
              <a:t>IFNγ</a:t>
            </a:r>
          </a:p>
        </p:txBody>
      </p:sp>
      <p:sp>
        <p:nvSpPr>
          <p:cNvPr id="48134" name="TextBox 8"/>
          <p:cNvSpPr txBox="1">
            <a:spLocks noChangeArrowheads="1"/>
          </p:cNvSpPr>
          <p:nvPr/>
        </p:nvSpPr>
        <p:spPr bwMode="auto">
          <a:xfrm>
            <a:off x="6257925" y="3059113"/>
            <a:ext cx="6127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rPr>
              <a:t>IL4</a:t>
            </a:r>
          </a:p>
        </p:txBody>
      </p:sp>
      <p:pic>
        <p:nvPicPr>
          <p:cNvPr id="4813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9"/>
          <p:cNvSpPr txBox="1">
            <a:spLocks noChangeArrowheads="1"/>
          </p:cNvSpPr>
          <p:nvPr/>
        </p:nvSpPr>
        <p:spPr bwMode="auto">
          <a:xfrm>
            <a:off x="142598" y="90314"/>
            <a:ext cx="8845550" cy="1077218"/>
          </a:xfrm>
          <a:prstGeom prst="rect">
            <a:avLst/>
          </a:prstGeom>
          <a:noFill/>
          <a:ln w="9525">
            <a:noFill/>
            <a:miter lim="800000"/>
            <a:headEnd/>
            <a:tailEnd/>
          </a:ln>
        </p:spPr>
        <p:txBody>
          <a:bodyPr wrap="square">
            <a:spAutoFit/>
          </a:bodyPr>
          <a:lstStyle/>
          <a:p>
            <a:pPr algn="ctr">
              <a:defRPr/>
            </a:pPr>
            <a:r>
              <a:rPr lang="el-GR" sz="2000" b="1" dirty="0">
                <a:latin typeface="Comic Sans MS"/>
                <a:cs typeface="Comic Sans MS"/>
              </a:rPr>
              <a:t>Βασικές </a:t>
            </a:r>
            <a:r>
              <a:rPr lang="en-GB" sz="2000" b="1" dirty="0">
                <a:latin typeface="Comic Sans MS"/>
                <a:cs typeface="Comic Sans MS"/>
              </a:rPr>
              <a:t>A</a:t>
            </a:r>
            <a:r>
              <a:rPr lang="el-GR" sz="2000" b="1" dirty="0">
                <a:latin typeface="Comic Sans MS"/>
                <a:cs typeface="Comic Sans MS"/>
              </a:rPr>
              <a:t>ρχές </a:t>
            </a:r>
            <a:r>
              <a:rPr lang="en-GB" sz="2000" b="1" dirty="0">
                <a:latin typeface="Comic Sans MS"/>
                <a:cs typeface="Comic Sans MS"/>
              </a:rPr>
              <a:t>A</a:t>
            </a:r>
            <a:r>
              <a:rPr lang="el-GR" sz="2000" b="1" dirty="0">
                <a:latin typeface="Comic Sans MS"/>
                <a:cs typeface="Comic Sans MS"/>
              </a:rPr>
              <a:t>νοσολογίας </a:t>
            </a:r>
            <a:r>
              <a:rPr lang="mr-IN" sz="2000" b="1" dirty="0">
                <a:latin typeface="Comic Sans MS"/>
                <a:cs typeface="Comic Sans MS"/>
              </a:rPr>
              <a:t>–</a:t>
            </a:r>
            <a:r>
              <a:rPr lang="el-GR" sz="2000" b="1" dirty="0">
                <a:latin typeface="Comic Sans MS"/>
                <a:cs typeface="Comic Sans MS"/>
              </a:rPr>
              <a:t> Υγιές Ανοσοποιητικό</a:t>
            </a:r>
          </a:p>
          <a:p>
            <a:pPr algn="ctr">
              <a:defRPr/>
            </a:pPr>
            <a:r>
              <a:rPr lang="en-GB" sz="2000" b="1" dirty="0">
                <a:latin typeface="Comic Sans MS"/>
                <a:cs typeface="Comic Sans MS"/>
              </a:rPr>
              <a:t>I</a:t>
            </a:r>
            <a:r>
              <a:rPr lang="el-GR" sz="2000" b="1" dirty="0">
                <a:latin typeface="Comic Sans MS"/>
                <a:cs typeface="Comic Sans MS"/>
              </a:rPr>
              <a:t>σορροπία μεταξύ της Τ</a:t>
            </a:r>
            <a:r>
              <a:rPr lang="en-GB" sz="2000" b="1" dirty="0">
                <a:latin typeface="Comic Sans MS"/>
                <a:cs typeface="Comic Sans MS"/>
              </a:rPr>
              <a:t>h</a:t>
            </a:r>
            <a:r>
              <a:rPr lang="el-GR" sz="2000" b="1" dirty="0">
                <a:latin typeface="Comic Sans MS"/>
                <a:cs typeface="Comic Sans MS"/>
              </a:rPr>
              <a:t>1/Τ</a:t>
            </a:r>
            <a:r>
              <a:rPr lang="en-GB" sz="2000" b="1" dirty="0">
                <a:latin typeface="Comic Sans MS"/>
                <a:cs typeface="Comic Sans MS"/>
              </a:rPr>
              <a:t>h</a:t>
            </a:r>
            <a:r>
              <a:rPr lang="el-GR" sz="2000" b="1" dirty="0">
                <a:latin typeface="Comic Sans MS"/>
                <a:cs typeface="Comic Sans MS"/>
              </a:rPr>
              <a:t>2 </a:t>
            </a:r>
            <a:r>
              <a:rPr lang="en-GB" sz="2000" b="1" dirty="0">
                <a:latin typeface="Comic Sans MS"/>
                <a:cs typeface="Comic Sans MS"/>
              </a:rPr>
              <a:t>A</a:t>
            </a:r>
            <a:r>
              <a:rPr lang="el-GR" sz="2000" b="1" dirty="0">
                <a:latin typeface="Comic Sans MS"/>
                <a:cs typeface="Comic Sans MS"/>
              </a:rPr>
              <a:t>νοσιακής </a:t>
            </a:r>
            <a:r>
              <a:rPr lang="en-GB" sz="2000" b="1" dirty="0">
                <a:latin typeface="Comic Sans MS"/>
                <a:cs typeface="Comic Sans MS"/>
              </a:rPr>
              <a:t>A</a:t>
            </a:r>
            <a:r>
              <a:rPr lang="el-GR" sz="2000" b="1" dirty="0">
                <a:latin typeface="Comic Sans MS"/>
                <a:cs typeface="Comic Sans MS"/>
              </a:rPr>
              <a:t>πόκρισης    </a:t>
            </a:r>
          </a:p>
          <a:p>
            <a:pPr algn="ctr">
              <a:defRPr/>
            </a:pPr>
            <a:r>
              <a:rPr lang="el-GR" sz="2400" b="1" dirty="0">
                <a:latin typeface="Comic Sans MS" pitchFamily="66" charset="0"/>
              </a:rPr>
              <a:t> </a:t>
            </a:r>
            <a:endParaRPr lang="en-GB" sz="2400" b="1" dirty="0">
              <a:latin typeface="Comic Sans MS" pitchFamily="66" charset="0"/>
            </a:endParaRPr>
          </a:p>
        </p:txBody>
      </p:sp>
    </p:spTree>
    <p:extLst>
      <p:ext uri="{BB962C8B-B14F-4D97-AF65-F5344CB8AC3E}">
        <p14:creationId xmlns:p14="http://schemas.microsoft.com/office/powerpoint/2010/main" val="3414777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0" y="110430"/>
            <a:ext cx="9144000" cy="523875"/>
          </a:xfrm>
        </p:spPr>
        <p:txBody>
          <a:bodyPr/>
          <a:lstStyle/>
          <a:p>
            <a:r>
              <a:rPr lang="en-US" sz="2800" dirty="0">
                <a:latin typeface="Comic Sans MS"/>
                <a:cs typeface="Comic Sans MS"/>
              </a:rPr>
              <a:t>Th17 </a:t>
            </a:r>
            <a:r>
              <a:rPr lang="mr-IN" sz="2800" dirty="0">
                <a:latin typeface="Comic Sans MS"/>
                <a:cs typeface="Comic Sans MS"/>
              </a:rPr>
              <a:t>–</a:t>
            </a:r>
            <a:r>
              <a:rPr lang="en-US" sz="2800" dirty="0" err="1">
                <a:latin typeface="Comic Sans MS"/>
                <a:cs typeface="Comic Sans MS"/>
              </a:rPr>
              <a:t>Treg</a:t>
            </a:r>
            <a:r>
              <a:rPr lang="en-US" sz="2800" dirty="0">
                <a:latin typeface="Comic Sans MS"/>
                <a:cs typeface="Comic Sans MS"/>
              </a:rPr>
              <a:t> </a:t>
            </a:r>
            <a:r>
              <a:rPr lang="el-GR" sz="2800" dirty="0">
                <a:latin typeface="Comic Sans MS"/>
                <a:cs typeface="Comic Sans MS"/>
              </a:rPr>
              <a:t> ισορροπία</a:t>
            </a:r>
            <a:endParaRPr lang="en-US" sz="2800" dirty="0">
              <a:latin typeface="Comic Sans MS"/>
              <a:cs typeface="Comic Sans MS"/>
            </a:endParaRPr>
          </a:p>
        </p:txBody>
      </p:sp>
      <p:sp>
        <p:nvSpPr>
          <p:cNvPr id="50178" name="Footer Placeholder 3"/>
          <p:cNvSpPr>
            <a:spLocks noGrp="1"/>
          </p:cNvSpPr>
          <p:nvPr>
            <p:ph type="ftr" sz="quarter" idx="11"/>
          </p:nvPr>
        </p:nvSpPr>
        <p:spPr bwMode="auto">
          <a:xfrm>
            <a:off x="457200" y="6356350"/>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fontAlgn="base" hangingPunct="1">
              <a:spcBef>
                <a:spcPct val="0"/>
              </a:spcBef>
              <a:spcAft>
                <a:spcPct val="0"/>
              </a:spcAft>
            </a:pPr>
            <a:r>
              <a:rPr lang="en-GB" sz="1200" dirty="0">
                <a:solidFill>
                  <a:srgbClr val="898989"/>
                </a:solidFill>
                <a:latin typeface="Calibri" charset="0"/>
                <a:cs typeface="Arial" charset="0"/>
              </a:rPr>
              <a:t>© 2020 </a:t>
            </a:r>
            <a:r>
              <a:rPr lang="en-GB" sz="1200" dirty="0" err="1">
                <a:solidFill>
                  <a:srgbClr val="898989"/>
                </a:solidFill>
                <a:latin typeface="Calibri" charset="0"/>
                <a:cs typeface="Arial" charset="0"/>
              </a:rPr>
              <a:t>Bogdanos</a:t>
            </a:r>
            <a:r>
              <a:rPr lang="en-GB" sz="1200" dirty="0">
                <a:solidFill>
                  <a:srgbClr val="898989"/>
                </a:solidFill>
                <a:latin typeface="Calibri" charset="0"/>
                <a:cs typeface="Arial" charset="0"/>
              </a:rPr>
              <a:t> DP</a:t>
            </a:r>
          </a:p>
        </p:txBody>
      </p:sp>
      <p:pic>
        <p:nvPicPr>
          <p:cNvPr id="5017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4783" y="3156080"/>
            <a:ext cx="6998071" cy="23767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0" name="TextBox 4"/>
          <p:cNvSpPr txBox="1">
            <a:spLocks noChangeArrowheads="1"/>
          </p:cNvSpPr>
          <p:nvPr/>
        </p:nvSpPr>
        <p:spPr bwMode="auto">
          <a:xfrm>
            <a:off x="2171700" y="2538827"/>
            <a:ext cx="7842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rPr>
              <a:t>IL17</a:t>
            </a:r>
          </a:p>
        </p:txBody>
      </p:sp>
      <p:sp>
        <p:nvSpPr>
          <p:cNvPr id="50181" name="TextBox 5"/>
          <p:cNvSpPr txBox="1">
            <a:spLocks noChangeArrowheads="1"/>
          </p:cNvSpPr>
          <p:nvPr/>
        </p:nvSpPr>
        <p:spPr bwMode="auto">
          <a:xfrm>
            <a:off x="6082609" y="2538827"/>
            <a:ext cx="7842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rPr>
              <a:t>IL10</a:t>
            </a:r>
          </a:p>
        </p:txBody>
      </p:sp>
      <p:pic>
        <p:nvPicPr>
          <p:cNvPr id="5018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6262688"/>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7094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B6BC0D-CB93-6546-BDB5-3D84508C7789}"/>
              </a:ext>
            </a:extLst>
          </p:cNvPr>
          <p:cNvPicPr>
            <a:picLocks noChangeAspect="1"/>
          </p:cNvPicPr>
          <p:nvPr/>
        </p:nvPicPr>
        <p:blipFill>
          <a:blip r:embed="rId2"/>
          <a:stretch>
            <a:fillRect/>
          </a:stretch>
        </p:blipFill>
        <p:spPr>
          <a:xfrm>
            <a:off x="1475559" y="3727285"/>
            <a:ext cx="6045200" cy="3111500"/>
          </a:xfrm>
          <a:prstGeom prst="rect">
            <a:avLst/>
          </a:prstGeom>
        </p:spPr>
      </p:pic>
      <p:grpSp>
        <p:nvGrpSpPr>
          <p:cNvPr id="3" name="Group 2"/>
          <p:cNvGrpSpPr/>
          <p:nvPr/>
        </p:nvGrpSpPr>
        <p:grpSpPr>
          <a:xfrm>
            <a:off x="2398713" y="899536"/>
            <a:ext cx="6423549" cy="4193410"/>
            <a:chOff x="2398713" y="169066"/>
            <a:chExt cx="6423549" cy="4193410"/>
          </a:xfrm>
        </p:grpSpPr>
        <p:grpSp>
          <p:nvGrpSpPr>
            <p:cNvPr id="117" name="Group 116">
              <a:extLst>
                <a:ext uri="{FF2B5EF4-FFF2-40B4-BE49-F238E27FC236}">
                  <a16:creationId xmlns:a16="http://schemas.microsoft.com/office/drawing/2014/main" id="{F36ACC66-2B65-2C4C-B513-4F02D9EA4560}"/>
                </a:ext>
              </a:extLst>
            </p:cNvPr>
            <p:cNvGrpSpPr/>
            <p:nvPr/>
          </p:nvGrpSpPr>
          <p:grpSpPr>
            <a:xfrm>
              <a:off x="7385494" y="2546241"/>
              <a:ext cx="1212091" cy="1466490"/>
              <a:chOff x="5830341" y="1736104"/>
              <a:chExt cx="1212091" cy="1466490"/>
            </a:xfrm>
          </p:grpSpPr>
          <p:grpSp>
            <p:nvGrpSpPr>
              <p:cNvPr id="22" name="Group 48">
                <a:extLst>
                  <a:ext uri="{FF2B5EF4-FFF2-40B4-BE49-F238E27FC236}">
                    <a16:creationId xmlns:a16="http://schemas.microsoft.com/office/drawing/2014/main" id="{8BA075C9-5454-0F4E-9721-8D0506468C4B}"/>
                  </a:ext>
                </a:extLst>
              </p:cNvPr>
              <p:cNvGrpSpPr/>
              <p:nvPr/>
            </p:nvGrpSpPr>
            <p:grpSpPr bwMode="auto">
              <a:xfrm rot="14804262">
                <a:off x="6608586" y="2768749"/>
                <a:ext cx="402543" cy="465148"/>
                <a:chOff x="861129" y="2426117"/>
                <a:chExt cx="750202" cy="715046"/>
              </a:xfrm>
              <a:solidFill>
                <a:schemeClr val="tx1">
                  <a:lumMod val="75000"/>
                  <a:lumOff val="25000"/>
                </a:schemeClr>
              </a:solidFill>
            </p:grpSpPr>
            <p:grpSp>
              <p:nvGrpSpPr>
                <p:cNvPr id="23" name="Group 113">
                  <a:extLst>
                    <a:ext uri="{FF2B5EF4-FFF2-40B4-BE49-F238E27FC236}">
                      <a16:creationId xmlns:a16="http://schemas.microsoft.com/office/drawing/2014/main" id="{894566A7-EB79-8549-A6D3-03CE2507AF09}"/>
                    </a:ext>
                  </a:extLst>
                </p:cNvPr>
                <p:cNvGrpSpPr>
                  <a:grpSpLocks noChangeAspect="1"/>
                </p:cNvGrpSpPr>
                <p:nvPr/>
              </p:nvGrpSpPr>
              <p:grpSpPr bwMode="auto">
                <a:xfrm rot="13342386">
                  <a:off x="1094212" y="2426117"/>
                  <a:ext cx="180942" cy="213023"/>
                  <a:chOff x="1006" y="524"/>
                  <a:chExt cx="1478" cy="1743"/>
                </a:xfrm>
                <a:grpFill/>
              </p:grpSpPr>
              <p:sp>
                <p:nvSpPr>
                  <p:cNvPr id="90" name="AutoShape 107">
                    <a:extLst>
                      <a:ext uri="{FF2B5EF4-FFF2-40B4-BE49-F238E27FC236}">
                        <a16:creationId xmlns:a16="http://schemas.microsoft.com/office/drawing/2014/main" id="{BFC43DDD-0702-2D46-A58A-76902532B376}"/>
                      </a:ext>
                    </a:extLst>
                  </p:cNvPr>
                  <p:cNvSpPr>
                    <a:spLocks noChangeAspect="1" noChangeArrowheads="1"/>
                  </p:cNvSpPr>
                  <p:nvPr/>
                </p:nvSpPr>
                <p:spPr bwMode="auto">
                  <a:xfrm>
                    <a:off x="141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91" name="AutoShape 108">
                    <a:extLst>
                      <a:ext uri="{FF2B5EF4-FFF2-40B4-BE49-F238E27FC236}">
                        <a16:creationId xmlns:a16="http://schemas.microsoft.com/office/drawing/2014/main" id="{8513F989-92FF-3E4A-A09F-88D92DDBCE70}"/>
                      </a:ext>
                    </a:extLst>
                  </p:cNvPr>
                  <p:cNvSpPr>
                    <a:spLocks noChangeAspect="1" noChangeArrowheads="1"/>
                  </p:cNvSpPr>
                  <p:nvPr/>
                </p:nvSpPr>
                <p:spPr bwMode="auto">
                  <a:xfrm rot="2700000">
                    <a:off x="888"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92" name="AutoShape 109">
                    <a:extLst>
                      <a:ext uri="{FF2B5EF4-FFF2-40B4-BE49-F238E27FC236}">
                        <a16:creationId xmlns:a16="http://schemas.microsoft.com/office/drawing/2014/main" id="{6BE1FA33-754B-6346-8B85-C5D31AA96FBF}"/>
                      </a:ext>
                    </a:extLst>
                  </p:cNvPr>
                  <p:cNvSpPr>
                    <a:spLocks noChangeAspect="1" noChangeArrowheads="1"/>
                  </p:cNvSpPr>
                  <p:nvPr/>
                </p:nvSpPr>
                <p:spPr bwMode="auto">
                  <a:xfrm flipH="1">
                    <a:off x="167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93" name="AutoShape 110">
                    <a:extLst>
                      <a:ext uri="{FF2B5EF4-FFF2-40B4-BE49-F238E27FC236}">
                        <a16:creationId xmlns:a16="http://schemas.microsoft.com/office/drawing/2014/main" id="{AA79FCBC-4D6A-3049-AD17-B3B88C2B97F0}"/>
                      </a:ext>
                    </a:extLst>
                  </p:cNvPr>
                  <p:cNvSpPr>
                    <a:spLocks noChangeAspect="1" noChangeArrowheads="1"/>
                  </p:cNvSpPr>
                  <p:nvPr/>
                </p:nvSpPr>
                <p:spPr bwMode="auto">
                  <a:xfrm rot="18900000" flipH="1">
                    <a:off x="1622"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94" name="AutoShape 111">
                    <a:extLst>
                      <a:ext uri="{FF2B5EF4-FFF2-40B4-BE49-F238E27FC236}">
                        <a16:creationId xmlns:a16="http://schemas.microsoft.com/office/drawing/2014/main" id="{B7AFDABF-5F86-D042-9294-94B995B5230E}"/>
                      </a:ext>
                    </a:extLst>
                  </p:cNvPr>
                  <p:cNvSpPr>
                    <a:spLocks noChangeAspect="1" noChangeArrowheads="1"/>
                  </p:cNvSpPr>
                  <p:nvPr/>
                </p:nvSpPr>
                <p:spPr bwMode="auto">
                  <a:xfrm rot="18900000" flipH="1">
                    <a:off x="1815" y="950"/>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95" name="AutoShape 112">
                    <a:extLst>
                      <a:ext uri="{FF2B5EF4-FFF2-40B4-BE49-F238E27FC236}">
                        <a16:creationId xmlns:a16="http://schemas.microsoft.com/office/drawing/2014/main" id="{CD785FDC-7B34-8949-A6A8-0D79C270B0AA}"/>
                      </a:ext>
                    </a:extLst>
                  </p:cNvPr>
                  <p:cNvSpPr>
                    <a:spLocks noChangeAspect="1" noChangeArrowheads="1"/>
                  </p:cNvSpPr>
                  <p:nvPr/>
                </p:nvSpPr>
                <p:spPr bwMode="auto">
                  <a:xfrm rot="2700000">
                    <a:off x="746" y="949"/>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96" name="AutoShape 113">
                    <a:extLst>
                      <a:ext uri="{FF2B5EF4-FFF2-40B4-BE49-F238E27FC236}">
                        <a16:creationId xmlns:a16="http://schemas.microsoft.com/office/drawing/2014/main" id="{303E1513-696E-C04F-880B-D5D23CB6C70B}"/>
                      </a:ext>
                    </a:extLst>
                  </p:cNvPr>
                  <p:cNvSpPr>
                    <a:spLocks noChangeAspect="1" noChangeArrowheads="1"/>
                  </p:cNvSpPr>
                  <p:nvPr/>
                </p:nvSpPr>
                <p:spPr bwMode="auto">
                  <a:xfrm>
                    <a:off x="1542" y="1236"/>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97" name="AutoShape 114">
                    <a:extLst>
                      <a:ext uri="{FF2B5EF4-FFF2-40B4-BE49-F238E27FC236}">
                        <a16:creationId xmlns:a16="http://schemas.microsoft.com/office/drawing/2014/main" id="{C1EE6E6A-479F-3844-A7E8-2C5E5E0BCE8E}"/>
                      </a:ext>
                    </a:extLst>
                  </p:cNvPr>
                  <p:cNvSpPr>
                    <a:spLocks noChangeAspect="1" noChangeArrowheads="1"/>
                  </p:cNvSpPr>
                  <p:nvPr/>
                </p:nvSpPr>
                <p:spPr bwMode="auto">
                  <a:xfrm>
                    <a:off x="1542" y="1343"/>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98" name="AutoShape 115">
                    <a:extLst>
                      <a:ext uri="{FF2B5EF4-FFF2-40B4-BE49-F238E27FC236}">
                        <a16:creationId xmlns:a16="http://schemas.microsoft.com/office/drawing/2014/main" id="{95250ED1-1711-D842-B603-D507053002C9}"/>
                      </a:ext>
                    </a:extLst>
                  </p:cNvPr>
                  <p:cNvSpPr>
                    <a:spLocks noChangeAspect="1" noChangeArrowheads="1"/>
                  </p:cNvSpPr>
                  <p:nvPr/>
                </p:nvSpPr>
                <p:spPr bwMode="auto">
                  <a:xfrm rot="2700000">
                    <a:off x="1858" y="1064"/>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99" name="AutoShape 116">
                    <a:extLst>
                      <a:ext uri="{FF2B5EF4-FFF2-40B4-BE49-F238E27FC236}">
                        <a16:creationId xmlns:a16="http://schemas.microsoft.com/office/drawing/2014/main" id="{67B81E16-36D9-9B41-BBA3-E5DA69C40146}"/>
                      </a:ext>
                    </a:extLst>
                  </p:cNvPr>
                  <p:cNvSpPr>
                    <a:spLocks noChangeAspect="1" noChangeArrowheads="1"/>
                  </p:cNvSpPr>
                  <p:nvPr/>
                </p:nvSpPr>
                <p:spPr bwMode="auto">
                  <a:xfrm rot="8100000">
                    <a:off x="1251" y="1057"/>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grpSp>
            <p:grpSp>
              <p:nvGrpSpPr>
                <p:cNvPr id="24" name="Group 114">
                  <a:extLst>
                    <a:ext uri="{FF2B5EF4-FFF2-40B4-BE49-F238E27FC236}">
                      <a16:creationId xmlns:a16="http://schemas.microsoft.com/office/drawing/2014/main" id="{6C6EF0E5-BA39-6045-AD5F-FCCB549E5E20}"/>
                    </a:ext>
                  </a:extLst>
                </p:cNvPr>
                <p:cNvGrpSpPr>
                  <a:grpSpLocks noChangeAspect="1"/>
                </p:cNvGrpSpPr>
                <p:nvPr/>
              </p:nvGrpSpPr>
              <p:grpSpPr bwMode="auto">
                <a:xfrm rot="13342386">
                  <a:off x="1313848" y="2430599"/>
                  <a:ext cx="180942" cy="213023"/>
                  <a:chOff x="1006" y="524"/>
                  <a:chExt cx="1478" cy="1743"/>
                </a:xfrm>
                <a:grpFill/>
              </p:grpSpPr>
              <p:sp>
                <p:nvSpPr>
                  <p:cNvPr id="80" name="AutoShape 107">
                    <a:extLst>
                      <a:ext uri="{FF2B5EF4-FFF2-40B4-BE49-F238E27FC236}">
                        <a16:creationId xmlns:a16="http://schemas.microsoft.com/office/drawing/2014/main" id="{A66E59CC-AC46-1D4D-B28E-BB1297454458}"/>
                      </a:ext>
                    </a:extLst>
                  </p:cNvPr>
                  <p:cNvSpPr>
                    <a:spLocks noChangeAspect="1" noChangeArrowheads="1"/>
                  </p:cNvSpPr>
                  <p:nvPr/>
                </p:nvSpPr>
                <p:spPr bwMode="auto">
                  <a:xfrm>
                    <a:off x="141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81" name="AutoShape 108">
                    <a:extLst>
                      <a:ext uri="{FF2B5EF4-FFF2-40B4-BE49-F238E27FC236}">
                        <a16:creationId xmlns:a16="http://schemas.microsoft.com/office/drawing/2014/main" id="{9D7ED147-FD04-DF45-A2A4-3052C3A7015C}"/>
                      </a:ext>
                    </a:extLst>
                  </p:cNvPr>
                  <p:cNvSpPr>
                    <a:spLocks noChangeAspect="1" noChangeArrowheads="1"/>
                  </p:cNvSpPr>
                  <p:nvPr/>
                </p:nvSpPr>
                <p:spPr bwMode="auto">
                  <a:xfrm rot="2700000">
                    <a:off x="888"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82" name="AutoShape 109">
                    <a:extLst>
                      <a:ext uri="{FF2B5EF4-FFF2-40B4-BE49-F238E27FC236}">
                        <a16:creationId xmlns:a16="http://schemas.microsoft.com/office/drawing/2014/main" id="{1DEE023E-8DB0-0C49-9394-59F4720B25F0}"/>
                      </a:ext>
                    </a:extLst>
                  </p:cNvPr>
                  <p:cNvSpPr>
                    <a:spLocks noChangeAspect="1" noChangeArrowheads="1"/>
                  </p:cNvSpPr>
                  <p:nvPr/>
                </p:nvSpPr>
                <p:spPr bwMode="auto">
                  <a:xfrm flipH="1">
                    <a:off x="167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83" name="AutoShape 110">
                    <a:extLst>
                      <a:ext uri="{FF2B5EF4-FFF2-40B4-BE49-F238E27FC236}">
                        <a16:creationId xmlns:a16="http://schemas.microsoft.com/office/drawing/2014/main" id="{CDB41DB9-82AE-BD47-AF8E-9DB9567F5BCF}"/>
                      </a:ext>
                    </a:extLst>
                  </p:cNvPr>
                  <p:cNvSpPr>
                    <a:spLocks noChangeAspect="1" noChangeArrowheads="1"/>
                  </p:cNvSpPr>
                  <p:nvPr/>
                </p:nvSpPr>
                <p:spPr bwMode="auto">
                  <a:xfrm rot="18900000" flipH="1">
                    <a:off x="1622"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84" name="AutoShape 111">
                    <a:extLst>
                      <a:ext uri="{FF2B5EF4-FFF2-40B4-BE49-F238E27FC236}">
                        <a16:creationId xmlns:a16="http://schemas.microsoft.com/office/drawing/2014/main" id="{39BCB80C-84AD-9D49-802E-B800E1D823ED}"/>
                      </a:ext>
                    </a:extLst>
                  </p:cNvPr>
                  <p:cNvSpPr>
                    <a:spLocks noChangeAspect="1" noChangeArrowheads="1"/>
                  </p:cNvSpPr>
                  <p:nvPr/>
                </p:nvSpPr>
                <p:spPr bwMode="auto">
                  <a:xfrm rot="18900000" flipH="1">
                    <a:off x="1815" y="950"/>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85" name="AutoShape 112">
                    <a:extLst>
                      <a:ext uri="{FF2B5EF4-FFF2-40B4-BE49-F238E27FC236}">
                        <a16:creationId xmlns:a16="http://schemas.microsoft.com/office/drawing/2014/main" id="{4537D9FF-001C-2941-9A50-9D283A946730}"/>
                      </a:ext>
                    </a:extLst>
                  </p:cNvPr>
                  <p:cNvSpPr>
                    <a:spLocks noChangeAspect="1" noChangeArrowheads="1"/>
                  </p:cNvSpPr>
                  <p:nvPr/>
                </p:nvSpPr>
                <p:spPr bwMode="auto">
                  <a:xfrm rot="2700000">
                    <a:off x="746" y="949"/>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86" name="AutoShape 113">
                    <a:extLst>
                      <a:ext uri="{FF2B5EF4-FFF2-40B4-BE49-F238E27FC236}">
                        <a16:creationId xmlns:a16="http://schemas.microsoft.com/office/drawing/2014/main" id="{3EBDA1B7-EB38-514A-A9D3-318155F40912}"/>
                      </a:ext>
                    </a:extLst>
                  </p:cNvPr>
                  <p:cNvSpPr>
                    <a:spLocks noChangeAspect="1" noChangeArrowheads="1"/>
                  </p:cNvSpPr>
                  <p:nvPr/>
                </p:nvSpPr>
                <p:spPr bwMode="auto">
                  <a:xfrm>
                    <a:off x="1542" y="1236"/>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87" name="AutoShape 114">
                    <a:extLst>
                      <a:ext uri="{FF2B5EF4-FFF2-40B4-BE49-F238E27FC236}">
                        <a16:creationId xmlns:a16="http://schemas.microsoft.com/office/drawing/2014/main" id="{5EF38570-65D3-734B-B907-963E00939836}"/>
                      </a:ext>
                    </a:extLst>
                  </p:cNvPr>
                  <p:cNvSpPr>
                    <a:spLocks noChangeAspect="1" noChangeArrowheads="1"/>
                  </p:cNvSpPr>
                  <p:nvPr/>
                </p:nvSpPr>
                <p:spPr bwMode="auto">
                  <a:xfrm>
                    <a:off x="1542" y="1343"/>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88" name="AutoShape 115">
                    <a:extLst>
                      <a:ext uri="{FF2B5EF4-FFF2-40B4-BE49-F238E27FC236}">
                        <a16:creationId xmlns:a16="http://schemas.microsoft.com/office/drawing/2014/main" id="{2791405A-9927-E04C-8921-0F65990ACE15}"/>
                      </a:ext>
                    </a:extLst>
                  </p:cNvPr>
                  <p:cNvSpPr>
                    <a:spLocks noChangeAspect="1" noChangeArrowheads="1"/>
                  </p:cNvSpPr>
                  <p:nvPr/>
                </p:nvSpPr>
                <p:spPr bwMode="auto">
                  <a:xfrm rot="2700000">
                    <a:off x="1858" y="1064"/>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89" name="AutoShape 116">
                    <a:extLst>
                      <a:ext uri="{FF2B5EF4-FFF2-40B4-BE49-F238E27FC236}">
                        <a16:creationId xmlns:a16="http://schemas.microsoft.com/office/drawing/2014/main" id="{781F5B78-0493-764B-A0B8-4B5B0EADEE71}"/>
                      </a:ext>
                    </a:extLst>
                  </p:cNvPr>
                  <p:cNvSpPr>
                    <a:spLocks noChangeAspect="1" noChangeArrowheads="1"/>
                  </p:cNvSpPr>
                  <p:nvPr/>
                </p:nvSpPr>
                <p:spPr bwMode="auto">
                  <a:xfrm rot="8100000">
                    <a:off x="1251" y="1057"/>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grpSp>
            <p:grpSp>
              <p:nvGrpSpPr>
                <p:cNvPr id="25" name="Group 115">
                  <a:extLst>
                    <a:ext uri="{FF2B5EF4-FFF2-40B4-BE49-F238E27FC236}">
                      <a16:creationId xmlns:a16="http://schemas.microsoft.com/office/drawing/2014/main" id="{B51AD1E1-CEC1-6E4D-8565-DAF57F5F73AD}"/>
                    </a:ext>
                  </a:extLst>
                </p:cNvPr>
                <p:cNvGrpSpPr>
                  <a:grpSpLocks noChangeAspect="1"/>
                </p:cNvGrpSpPr>
                <p:nvPr/>
              </p:nvGrpSpPr>
              <p:grpSpPr bwMode="auto">
                <a:xfrm rot="13342386">
                  <a:off x="1130071" y="2656958"/>
                  <a:ext cx="180942" cy="213023"/>
                  <a:chOff x="1006" y="524"/>
                  <a:chExt cx="1478" cy="1743"/>
                </a:xfrm>
                <a:grpFill/>
              </p:grpSpPr>
              <p:sp>
                <p:nvSpPr>
                  <p:cNvPr id="70" name="AutoShape 107">
                    <a:extLst>
                      <a:ext uri="{FF2B5EF4-FFF2-40B4-BE49-F238E27FC236}">
                        <a16:creationId xmlns:a16="http://schemas.microsoft.com/office/drawing/2014/main" id="{C4436137-A9A3-5444-A11A-8B5D497C7F1D}"/>
                      </a:ext>
                    </a:extLst>
                  </p:cNvPr>
                  <p:cNvSpPr>
                    <a:spLocks noChangeAspect="1" noChangeArrowheads="1"/>
                  </p:cNvSpPr>
                  <p:nvPr/>
                </p:nvSpPr>
                <p:spPr bwMode="auto">
                  <a:xfrm>
                    <a:off x="141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71" name="AutoShape 108">
                    <a:extLst>
                      <a:ext uri="{FF2B5EF4-FFF2-40B4-BE49-F238E27FC236}">
                        <a16:creationId xmlns:a16="http://schemas.microsoft.com/office/drawing/2014/main" id="{2B3F85C5-94BF-1148-AB2D-F2C5F3A03B4B}"/>
                      </a:ext>
                    </a:extLst>
                  </p:cNvPr>
                  <p:cNvSpPr>
                    <a:spLocks noChangeAspect="1" noChangeArrowheads="1"/>
                  </p:cNvSpPr>
                  <p:nvPr/>
                </p:nvSpPr>
                <p:spPr bwMode="auto">
                  <a:xfrm rot="2700000">
                    <a:off x="888"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72" name="AutoShape 109">
                    <a:extLst>
                      <a:ext uri="{FF2B5EF4-FFF2-40B4-BE49-F238E27FC236}">
                        <a16:creationId xmlns:a16="http://schemas.microsoft.com/office/drawing/2014/main" id="{D1F4AD29-D030-5B44-B0D1-3C8924E25182}"/>
                      </a:ext>
                    </a:extLst>
                  </p:cNvPr>
                  <p:cNvSpPr>
                    <a:spLocks noChangeAspect="1" noChangeArrowheads="1"/>
                  </p:cNvSpPr>
                  <p:nvPr/>
                </p:nvSpPr>
                <p:spPr bwMode="auto">
                  <a:xfrm flipH="1">
                    <a:off x="167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73" name="AutoShape 110">
                    <a:extLst>
                      <a:ext uri="{FF2B5EF4-FFF2-40B4-BE49-F238E27FC236}">
                        <a16:creationId xmlns:a16="http://schemas.microsoft.com/office/drawing/2014/main" id="{C752293E-DB56-304F-AB3B-110D0AA37F39}"/>
                      </a:ext>
                    </a:extLst>
                  </p:cNvPr>
                  <p:cNvSpPr>
                    <a:spLocks noChangeAspect="1" noChangeArrowheads="1"/>
                  </p:cNvSpPr>
                  <p:nvPr/>
                </p:nvSpPr>
                <p:spPr bwMode="auto">
                  <a:xfrm rot="18900000" flipH="1">
                    <a:off x="1622"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74" name="AutoShape 111">
                    <a:extLst>
                      <a:ext uri="{FF2B5EF4-FFF2-40B4-BE49-F238E27FC236}">
                        <a16:creationId xmlns:a16="http://schemas.microsoft.com/office/drawing/2014/main" id="{DEB7D85D-2349-1041-A71D-EDDFF8DB7CF8}"/>
                      </a:ext>
                    </a:extLst>
                  </p:cNvPr>
                  <p:cNvSpPr>
                    <a:spLocks noChangeAspect="1" noChangeArrowheads="1"/>
                  </p:cNvSpPr>
                  <p:nvPr/>
                </p:nvSpPr>
                <p:spPr bwMode="auto">
                  <a:xfrm rot="18900000" flipH="1">
                    <a:off x="1815" y="950"/>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75" name="AutoShape 112">
                    <a:extLst>
                      <a:ext uri="{FF2B5EF4-FFF2-40B4-BE49-F238E27FC236}">
                        <a16:creationId xmlns:a16="http://schemas.microsoft.com/office/drawing/2014/main" id="{A3CC9024-68AD-4948-8C94-3B964715A2A7}"/>
                      </a:ext>
                    </a:extLst>
                  </p:cNvPr>
                  <p:cNvSpPr>
                    <a:spLocks noChangeAspect="1" noChangeArrowheads="1"/>
                  </p:cNvSpPr>
                  <p:nvPr/>
                </p:nvSpPr>
                <p:spPr bwMode="auto">
                  <a:xfrm rot="2700000">
                    <a:off x="746" y="949"/>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76" name="AutoShape 113">
                    <a:extLst>
                      <a:ext uri="{FF2B5EF4-FFF2-40B4-BE49-F238E27FC236}">
                        <a16:creationId xmlns:a16="http://schemas.microsoft.com/office/drawing/2014/main" id="{2A1C4EDB-EB37-AD45-921D-C830D6A70CB2}"/>
                      </a:ext>
                    </a:extLst>
                  </p:cNvPr>
                  <p:cNvSpPr>
                    <a:spLocks noChangeAspect="1" noChangeArrowheads="1"/>
                  </p:cNvSpPr>
                  <p:nvPr/>
                </p:nvSpPr>
                <p:spPr bwMode="auto">
                  <a:xfrm>
                    <a:off x="1542" y="1236"/>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77" name="AutoShape 114">
                    <a:extLst>
                      <a:ext uri="{FF2B5EF4-FFF2-40B4-BE49-F238E27FC236}">
                        <a16:creationId xmlns:a16="http://schemas.microsoft.com/office/drawing/2014/main" id="{3B8711D9-76C1-6742-B20F-0192ED17D56C}"/>
                      </a:ext>
                    </a:extLst>
                  </p:cNvPr>
                  <p:cNvSpPr>
                    <a:spLocks noChangeAspect="1" noChangeArrowheads="1"/>
                  </p:cNvSpPr>
                  <p:nvPr/>
                </p:nvSpPr>
                <p:spPr bwMode="auto">
                  <a:xfrm>
                    <a:off x="1542" y="1343"/>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78" name="AutoShape 115">
                    <a:extLst>
                      <a:ext uri="{FF2B5EF4-FFF2-40B4-BE49-F238E27FC236}">
                        <a16:creationId xmlns:a16="http://schemas.microsoft.com/office/drawing/2014/main" id="{A0D89F1C-35F2-0B41-9CB3-54A12BBBBBDC}"/>
                      </a:ext>
                    </a:extLst>
                  </p:cNvPr>
                  <p:cNvSpPr>
                    <a:spLocks noChangeAspect="1" noChangeArrowheads="1"/>
                  </p:cNvSpPr>
                  <p:nvPr/>
                </p:nvSpPr>
                <p:spPr bwMode="auto">
                  <a:xfrm rot="2700000">
                    <a:off x="1858" y="1064"/>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79" name="AutoShape 116">
                    <a:extLst>
                      <a:ext uri="{FF2B5EF4-FFF2-40B4-BE49-F238E27FC236}">
                        <a16:creationId xmlns:a16="http://schemas.microsoft.com/office/drawing/2014/main" id="{49E3506E-F0A7-9A4A-BF33-CE578425B1E3}"/>
                      </a:ext>
                    </a:extLst>
                  </p:cNvPr>
                  <p:cNvSpPr>
                    <a:spLocks noChangeAspect="1" noChangeArrowheads="1"/>
                  </p:cNvSpPr>
                  <p:nvPr/>
                </p:nvSpPr>
                <p:spPr bwMode="auto">
                  <a:xfrm rot="8100000">
                    <a:off x="1251" y="1057"/>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grpSp>
            <p:grpSp>
              <p:nvGrpSpPr>
                <p:cNvPr id="26" name="Group 116">
                  <a:extLst>
                    <a:ext uri="{FF2B5EF4-FFF2-40B4-BE49-F238E27FC236}">
                      <a16:creationId xmlns:a16="http://schemas.microsoft.com/office/drawing/2014/main" id="{2193E5C9-4B28-C64B-974D-9AD77782274E}"/>
                    </a:ext>
                  </a:extLst>
                </p:cNvPr>
                <p:cNvGrpSpPr>
                  <a:grpSpLocks noChangeAspect="1"/>
                </p:cNvGrpSpPr>
                <p:nvPr/>
              </p:nvGrpSpPr>
              <p:grpSpPr bwMode="auto">
                <a:xfrm rot="13342386">
                  <a:off x="1430389" y="2661441"/>
                  <a:ext cx="180942" cy="213023"/>
                  <a:chOff x="1006" y="524"/>
                  <a:chExt cx="1478" cy="1743"/>
                </a:xfrm>
                <a:grpFill/>
              </p:grpSpPr>
              <p:sp>
                <p:nvSpPr>
                  <p:cNvPr id="60" name="AutoShape 107">
                    <a:extLst>
                      <a:ext uri="{FF2B5EF4-FFF2-40B4-BE49-F238E27FC236}">
                        <a16:creationId xmlns:a16="http://schemas.microsoft.com/office/drawing/2014/main" id="{FDE37498-B15D-B94E-B7CB-E986FFC627A9}"/>
                      </a:ext>
                    </a:extLst>
                  </p:cNvPr>
                  <p:cNvSpPr>
                    <a:spLocks noChangeAspect="1" noChangeArrowheads="1"/>
                  </p:cNvSpPr>
                  <p:nvPr/>
                </p:nvSpPr>
                <p:spPr bwMode="auto">
                  <a:xfrm>
                    <a:off x="141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61" name="AutoShape 108">
                    <a:extLst>
                      <a:ext uri="{FF2B5EF4-FFF2-40B4-BE49-F238E27FC236}">
                        <a16:creationId xmlns:a16="http://schemas.microsoft.com/office/drawing/2014/main" id="{FBC5558B-FCB1-2D4C-B0B8-2E62780F0320}"/>
                      </a:ext>
                    </a:extLst>
                  </p:cNvPr>
                  <p:cNvSpPr>
                    <a:spLocks noChangeAspect="1" noChangeArrowheads="1"/>
                  </p:cNvSpPr>
                  <p:nvPr/>
                </p:nvSpPr>
                <p:spPr bwMode="auto">
                  <a:xfrm rot="2700000">
                    <a:off x="888"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62" name="AutoShape 109">
                    <a:extLst>
                      <a:ext uri="{FF2B5EF4-FFF2-40B4-BE49-F238E27FC236}">
                        <a16:creationId xmlns:a16="http://schemas.microsoft.com/office/drawing/2014/main" id="{99095958-2756-2449-9187-69340F9467F3}"/>
                      </a:ext>
                    </a:extLst>
                  </p:cNvPr>
                  <p:cNvSpPr>
                    <a:spLocks noChangeAspect="1" noChangeArrowheads="1"/>
                  </p:cNvSpPr>
                  <p:nvPr/>
                </p:nvSpPr>
                <p:spPr bwMode="auto">
                  <a:xfrm flipH="1">
                    <a:off x="167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63" name="AutoShape 110">
                    <a:extLst>
                      <a:ext uri="{FF2B5EF4-FFF2-40B4-BE49-F238E27FC236}">
                        <a16:creationId xmlns:a16="http://schemas.microsoft.com/office/drawing/2014/main" id="{5E26531B-F720-D847-97F2-FBD5DFEFD8AE}"/>
                      </a:ext>
                    </a:extLst>
                  </p:cNvPr>
                  <p:cNvSpPr>
                    <a:spLocks noChangeAspect="1" noChangeArrowheads="1"/>
                  </p:cNvSpPr>
                  <p:nvPr/>
                </p:nvSpPr>
                <p:spPr bwMode="auto">
                  <a:xfrm rot="18900000" flipH="1">
                    <a:off x="1622"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64" name="AutoShape 111">
                    <a:extLst>
                      <a:ext uri="{FF2B5EF4-FFF2-40B4-BE49-F238E27FC236}">
                        <a16:creationId xmlns:a16="http://schemas.microsoft.com/office/drawing/2014/main" id="{BA3606E0-03D1-084D-974C-B63D459A594E}"/>
                      </a:ext>
                    </a:extLst>
                  </p:cNvPr>
                  <p:cNvSpPr>
                    <a:spLocks noChangeAspect="1" noChangeArrowheads="1"/>
                  </p:cNvSpPr>
                  <p:nvPr/>
                </p:nvSpPr>
                <p:spPr bwMode="auto">
                  <a:xfrm rot="18900000" flipH="1">
                    <a:off x="1815" y="950"/>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65" name="AutoShape 112">
                    <a:extLst>
                      <a:ext uri="{FF2B5EF4-FFF2-40B4-BE49-F238E27FC236}">
                        <a16:creationId xmlns:a16="http://schemas.microsoft.com/office/drawing/2014/main" id="{B0769F6D-C1B5-C747-B2E6-C52ED7D62EFE}"/>
                      </a:ext>
                    </a:extLst>
                  </p:cNvPr>
                  <p:cNvSpPr>
                    <a:spLocks noChangeAspect="1" noChangeArrowheads="1"/>
                  </p:cNvSpPr>
                  <p:nvPr/>
                </p:nvSpPr>
                <p:spPr bwMode="auto">
                  <a:xfrm rot="2700000">
                    <a:off x="746" y="949"/>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66" name="AutoShape 113">
                    <a:extLst>
                      <a:ext uri="{FF2B5EF4-FFF2-40B4-BE49-F238E27FC236}">
                        <a16:creationId xmlns:a16="http://schemas.microsoft.com/office/drawing/2014/main" id="{2BE87C54-ADB4-A54A-99A6-5C1F06FA6386}"/>
                      </a:ext>
                    </a:extLst>
                  </p:cNvPr>
                  <p:cNvSpPr>
                    <a:spLocks noChangeAspect="1" noChangeArrowheads="1"/>
                  </p:cNvSpPr>
                  <p:nvPr/>
                </p:nvSpPr>
                <p:spPr bwMode="auto">
                  <a:xfrm>
                    <a:off x="1542" y="1236"/>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67" name="AutoShape 114">
                    <a:extLst>
                      <a:ext uri="{FF2B5EF4-FFF2-40B4-BE49-F238E27FC236}">
                        <a16:creationId xmlns:a16="http://schemas.microsoft.com/office/drawing/2014/main" id="{951F0EAA-6ED6-5145-83DA-CCB3B78FF380}"/>
                      </a:ext>
                    </a:extLst>
                  </p:cNvPr>
                  <p:cNvSpPr>
                    <a:spLocks noChangeAspect="1" noChangeArrowheads="1"/>
                  </p:cNvSpPr>
                  <p:nvPr/>
                </p:nvSpPr>
                <p:spPr bwMode="auto">
                  <a:xfrm>
                    <a:off x="1542" y="1343"/>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68" name="AutoShape 115">
                    <a:extLst>
                      <a:ext uri="{FF2B5EF4-FFF2-40B4-BE49-F238E27FC236}">
                        <a16:creationId xmlns:a16="http://schemas.microsoft.com/office/drawing/2014/main" id="{2E2F4BEE-BB84-574A-BF4B-AAEA20675950}"/>
                      </a:ext>
                    </a:extLst>
                  </p:cNvPr>
                  <p:cNvSpPr>
                    <a:spLocks noChangeAspect="1" noChangeArrowheads="1"/>
                  </p:cNvSpPr>
                  <p:nvPr/>
                </p:nvSpPr>
                <p:spPr bwMode="auto">
                  <a:xfrm rot="2700000">
                    <a:off x="1858" y="1064"/>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69" name="AutoShape 116">
                    <a:extLst>
                      <a:ext uri="{FF2B5EF4-FFF2-40B4-BE49-F238E27FC236}">
                        <a16:creationId xmlns:a16="http://schemas.microsoft.com/office/drawing/2014/main" id="{4B1EE805-ABC0-CF4C-A587-14D0B63E8E81}"/>
                      </a:ext>
                    </a:extLst>
                  </p:cNvPr>
                  <p:cNvSpPr>
                    <a:spLocks noChangeAspect="1" noChangeArrowheads="1"/>
                  </p:cNvSpPr>
                  <p:nvPr/>
                </p:nvSpPr>
                <p:spPr bwMode="auto">
                  <a:xfrm rot="8100000">
                    <a:off x="1251" y="1057"/>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grpSp>
            <p:grpSp>
              <p:nvGrpSpPr>
                <p:cNvPr id="27" name="Group 117">
                  <a:extLst>
                    <a:ext uri="{FF2B5EF4-FFF2-40B4-BE49-F238E27FC236}">
                      <a16:creationId xmlns:a16="http://schemas.microsoft.com/office/drawing/2014/main" id="{07F16842-187A-A041-879D-74DD8602CE6C}"/>
                    </a:ext>
                  </a:extLst>
                </p:cNvPr>
                <p:cNvGrpSpPr>
                  <a:grpSpLocks noChangeAspect="1"/>
                </p:cNvGrpSpPr>
                <p:nvPr/>
              </p:nvGrpSpPr>
              <p:grpSpPr bwMode="auto">
                <a:xfrm rot="13342386">
                  <a:off x="1199547" y="2928140"/>
                  <a:ext cx="180942" cy="213023"/>
                  <a:chOff x="1006" y="524"/>
                  <a:chExt cx="1478" cy="1743"/>
                </a:xfrm>
                <a:grpFill/>
              </p:grpSpPr>
              <p:sp>
                <p:nvSpPr>
                  <p:cNvPr id="50" name="AutoShape 107">
                    <a:extLst>
                      <a:ext uri="{FF2B5EF4-FFF2-40B4-BE49-F238E27FC236}">
                        <a16:creationId xmlns:a16="http://schemas.microsoft.com/office/drawing/2014/main" id="{D6961F33-3747-0941-B066-A20ED201B621}"/>
                      </a:ext>
                    </a:extLst>
                  </p:cNvPr>
                  <p:cNvSpPr>
                    <a:spLocks noChangeAspect="1" noChangeArrowheads="1"/>
                  </p:cNvSpPr>
                  <p:nvPr/>
                </p:nvSpPr>
                <p:spPr bwMode="auto">
                  <a:xfrm>
                    <a:off x="141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51" name="AutoShape 108">
                    <a:extLst>
                      <a:ext uri="{FF2B5EF4-FFF2-40B4-BE49-F238E27FC236}">
                        <a16:creationId xmlns:a16="http://schemas.microsoft.com/office/drawing/2014/main" id="{75B82251-D3A6-0C4B-946A-1F1057FD8A5E}"/>
                      </a:ext>
                    </a:extLst>
                  </p:cNvPr>
                  <p:cNvSpPr>
                    <a:spLocks noChangeAspect="1" noChangeArrowheads="1"/>
                  </p:cNvSpPr>
                  <p:nvPr/>
                </p:nvSpPr>
                <p:spPr bwMode="auto">
                  <a:xfrm rot="2700000">
                    <a:off x="888"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52" name="AutoShape 109">
                    <a:extLst>
                      <a:ext uri="{FF2B5EF4-FFF2-40B4-BE49-F238E27FC236}">
                        <a16:creationId xmlns:a16="http://schemas.microsoft.com/office/drawing/2014/main" id="{DDBDE50F-4ADA-CC41-AB36-FDA188ECFE00}"/>
                      </a:ext>
                    </a:extLst>
                  </p:cNvPr>
                  <p:cNvSpPr>
                    <a:spLocks noChangeAspect="1" noChangeArrowheads="1"/>
                  </p:cNvSpPr>
                  <p:nvPr/>
                </p:nvSpPr>
                <p:spPr bwMode="auto">
                  <a:xfrm flipH="1">
                    <a:off x="167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53" name="AutoShape 110">
                    <a:extLst>
                      <a:ext uri="{FF2B5EF4-FFF2-40B4-BE49-F238E27FC236}">
                        <a16:creationId xmlns:a16="http://schemas.microsoft.com/office/drawing/2014/main" id="{7D151423-CBF4-C645-B3A3-BEFBBE6FBDB6}"/>
                      </a:ext>
                    </a:extLst>
                  </p:cNvPr>
                  <p:cNvSpPr>
                    <a:spLocks noChangeAspect="1" noChangeArrowheads="1"/>
                  </p:cNvSpPr>
                  <p:nvPr/>
                </p:nvSpPr>
                <p:spPr bwMode="auto">
                  <a:xfrm rot="18900000" flipH="1">
                    <a:off x="1622"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54" name="AutoShape 111">
                    <a:extLst>
                      <a:ext uri="{FF2B5EF4-FFF2-40B4-BE49-F238E27FC236}">
                        <a16:creationId xmlns:a16="http://schemas.microsoft.com/office/drawing/2014/main" id="{55CEDA9B-98D2-6B4F-A46A-84729AE8D3F0}"/>
                      </a:ext>
                    </a:extLst>
                  </p:cNvPr>
                  <p:cNvSpPr>
                    <a:spLocks noChangeAspect="1" noChangeArrowheads="1"/>
                  </p:cNvSpPr>
                  <p:nvPr/>
                </p:nvSpPr>
                <p:spPr bwMode="auto">
                  <a:xfrm rot="18900000" flipH="1">
                    <a:off x="1815" y="950"/>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55" name="AutoShape 112">
                    <a:extLst>
                      <a:ext uri="{FF2B5EF4-FFF2-40B4-BE49-F238E27FC236}">
                        <a16:creationId xmlns:a16="http://schemas.microsoft.com/office/drawing/2014/main" id="{66DDDD5C-30F1-7D41-9673-C6B80972FD78}"/>
                      </a:ext>
                    </a:extLst>
                  </p:cNvPr>
                  <p:cNvSpPr>
                    <a:spLocks noChangeAspect="1" noChangeArrowheads="1"/>
                  </p:cNvSpPr>
                  <p:nvPr/>
                </p:nvSpPr>
                <p:spPr bwMode="auto">
                  <a:xfrm rot="2700000">
                    <a:off x="746" y="949"/>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56" name="AutoShape 113">
                    <a:extLst>
                      <a:ext uri="{FF2B5EF4-FFF2-40B4-BE49-F238E27FC236}">
                        <a16:creationId xmlns:a16="http://schemas.microsoft.com/office/drawing/2014/main" id="{941ADD9B-94AF-FC41-A4C5-D3BC2FF55097}"/>
                      </a:ext>
                    </a:extLst>
                  </p:cNvPr>
                  <p:cNvSpPr>
                    <a:spLocks noChangeAspect="1" noChangeArrowheads="1"/>
                  </p:cNvSpPr>
                  <p:nvPr/>
                </p:nvSpPr>
                <p:spPr bwMode="auto">
                  <a:xfrm>
                    <a:off x="1542" y="1236"/>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57" name="AutoShape 114">
                    <a:extLst>
                      <a:ext uri="{FF2B5EF4-FFF2-40B4-BE49-F238E27FC236}">
                        <a16:creationId xmlns:a16="http://schemas.microsoft.com/office/drawing/2014/main" id="{AC73D0E9-C043-874D-8CC1-83ADC1F84A93}"/>
                      </a:ext>
                    </a:extLst>
                  </p:cNvPr>
                  <p:cNvSpPr>
                    <a:spLocks noChangeAspect="1" noChangeArrowheads="1"/>
                  </p:cNvSpPr>
                  <p:nvPr/>
                </p:nvSpPr>
                <p:spPr bwMode="auto">
                  <a:xfrm>
                    <a:off x="1542" y="1343"/>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58" name="AutoShape 115">
                    <a:extLst>
                      <a:ext uri="{FF2B5EF4-FFF2-40B4-BE49-F238E27FC236}">
                        <a16:creationId xmlns:a16="http://schemas.microsoft.com/office/drawing/2014/main" id="{E083081C-97FB-9A47-8D49-80366168E630}"/>
                      </a:ext>
                    </a:extLst>
                  </p:cNvPr>
                  <p:cNvSpPr>
                    <a:spLocks noChangeAspect="1" noChangeArrowheads="1"/>
                  </p:cNvSpPr>
                  <p:nvPr/>
                </p:nvSpPr>
                <p:spPr bwMode="auto">
                  <a:xfrm rot="2700000">
                    <a:off x="1858" y="1064"/>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59" name="AutoShape 116">
                    <a:extLst>
                      <a:ext uri="{FF2B5EF4-FFF2-40B4-BE49-F238E27FC236}">
                        <a16:creationId xmlns:a16="http://schemas.microsoft.com/office/drawing/2014/main" id="{612326D3-CB8D-2C45-8E6D-CB4CC2F2D31F}"/>
                      </a:ext>
                    </a:extLst>
                  </p:cNvPr>
                  <p:cNvSpPr>
                    <a:spLocks noChangeAspect="1" noChangeArrowheads="1"/>
                  </p:cNvSpPr>
                  <p:nvPr/>
                </p:nvSpPr>
                <p:spPr bwMode="auto">
                  <a:xfrm rot="8100000">
                    <a:off x="1251" y="1057"/>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grpSp>
            <p:grpSp>
              <p:nvGrpSpPr>
                <p:cNvPr id="28" name="Group 118">
                  <a:extLst>
                    <a:ext uri="{FF2B5EF4-FFF2-40B4-BE49-F238E27FC236}">
                      <a16:creationId xmlns:a16="http://schemas.microsoft.com/office/drawing/2014/main" id="{66A2DF70-DD4A-9740-BAB2-5A0543E4BDEB}"/>
                    </a:ext>
                  </a:extLst>
                </p:cNvPr>
                <p:cNvGrpSpPr>
                  <a:grpSpLocks noChangeAspect="1"/>
                </p:cNvGrpSpPr>
                <p:nvPr/>
              </p:nvGrpSpPr>
              <p:grpSpPr bwMode="auto">
                <a:xfrm rot="13342386">
                  <a:off x="861129" y="2623340"/>
                  <a:ext cx="180942" cy="213023"/>
                  <a:chOff x="1006" y="524"/>
                  <a:chExt cx="1478" cy="1743"/>
                </a:xfrm>
                <a:grpFill/>
              </p:grpSpPr>
              <p:sp>
                <p:nvSpPr>
                  <p:cNvPr id="40" name="AutoShape 107">
                    <a:extLst>
                      <a:ext uri="{FF2B5EF4-FFF2-40B4-BE49-F238E27FC236}">
                        <a16:creationId xmlns:a16="http://schemas.microsoft.com/office/drawing/2014/main" id="{1B8D6156-2590-3B49-95FD-8AB24EB23FC3}"/>
                      </a:ext>
                    </a:extLst>
                  </p:cNvPr>
                  <p:cNvSpPr>
                    <a:spLocks noChangeAspect="1" noChangeArrowheads="1"/>
                  </p:cNvSpPr>
                  <p:nvPr/>
                </p:nvSpPr>
                <p:spPr bwMode="auto">
                  <a:xfrm>
                    <a:off x="141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41" name="AutoShape 108">
                    <a:extLst>
                      <a:ext uri="{FF2B5EF4-FFF2-40B4-BE49-F238E27FC236}">
                        <a16:creationId xmlns:a16="http://schemas.microsoft.com/office/drawing/2014/main" id="{F0A182AC-79CF-1745-BF88-A860B283F1B6}"/>
                      </a:ext>
                    </a:extLst>
                  </p:cNvPr>
                  <p:cNvSpPr>
                    <a:spLocks noChangeAspect="1" noChangeArrowheads="1"/>
                  </p:cNvSpPr>
                  <p:nvPr/>
                </p:nvSpPr>
                <p:spPr bwMode="auto">
                  <a:xfrm rot="2700000">
                    <a:off x="888"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42" name="AutoShape 109">
                    <a:extLst>
                      <a:ext uri="{FF2B5EF4-FFF2-40B4-BE49-F238E27FC236}">
                        <a16:creationId xmlns:a16="http://schemas.microsoft.com/office/drawing/2014/main" id="{68ABFAFF-0466-F242-B708-258033049C46}"/>
                      </a:ext>
                    </a:extLst>
                  </p:cNvPr>
                  <p:cNvSpPr>
                    <a:spLocks noChangeAspect="1" noChangeArrowheads="1"/>
                  </p:cNvSpPr>
                  <p:nvPr/>
                </p:nvSpPr>
                <p:spPr bwMode="auto">
                  <a:xfrm flipH="1">
                    <a:off x="167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43" name="AutoShape 110">
                    <a:extLst>
                      <a:ext uri="{FF2B5EF4-FFF2-40B4-BE49-F238E27FC236}">
                        <a16:creationId xmlns:a16="http://schemas.microsoft.com/office/drawing/2014/main" id="{EF7077B2-FE70-5C47-8FE3-F5AF88DB6E5B}"/>
                      </a:ext>
                    </a:extLst>
                  </p:cNvPr>
                  <p:cNvSpPr>
                    <a:spLocks noChangeAspect="1" noChangeArrowheads="1"/>
                  </p:cNvSpPr>
                  <p:nvPr/>
                </p:nvSpPr>
                <p:spPr bwMode="auto">
                  <a:xfrm rot="18900000" flipH="1">
                    <a:off x="1622"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44" name="AutoShape 111">
                    <a:extLst>
                      <a:ext uri="{FF2B5EF4-FFF2-40B4-BE49-F238E27FC236}">
                        <a16:creationId xmlns:a16="http://schemas.microsoft.com/office/drawing/2014/main" id="{C3584D60-A2E8-EF4E-98D9-1E0F13F6F59D}"/>
                      </a:ext>
                    </a:extLst>
                  </p:cNvPr>
                  <p:cNvSpPr>
                    <a:spLocks noChangeAspect="1" noChangeArrowheads="1"/>
                  </p:cNvSpPr>
                  <p:nvPr/>
                </p:nvSpPr>
                <p:spPr bwMode="auto">
                  <a:xfrm rot="18900000" flipH="1">
                    <a:off x="1815" y="950"/>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45" name="AutoShape 112">
                    <a:extLst>
                      <a:ext uri="{FF2B5EF4-FFF2-40B4-BE49-F238E27FC236}">
                        <a16:creationId xmlns:a16="http://schemas.microsoft.com/office/drawing/2014/main" id="{2BC15452-2157-F84A-BA70-0E072E2A0723}"/>
                      </a:ext>
                    </a:extLst>
                  </p:cNvPr>
                  <p:cNvSpPr>
                    <a:spLocks noChangeAspect="1" noChangeArrowheads="1"/>
                  </p:cNvSpPr>
                  <p:nvPr/>
                </p:nvSpPr>
                <p:spPr bwMode="auto">
                  <a:xfrm rot="2700000">
                    <a:off x="746" y="949"/>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46" name="AutoShape 113">
                    <a:extLst>
                      <a:ext uri="{FF2B5EF4-FFF2-40B4-BE49-F238E27FC236}">
                        <a16:creationId xmlns:a16="http://schemas.microsoft.com/office/drawing/2014/main" id="{9669B221-1C96-974A-9517-486D4568900C}"/>
                      </a:ext>
                    </a:extLst>
                  </p:cNvPr>
                  <p:cNvSpPr>
                    <a:spLocks noChangeAspect="1" noChangeArrowheads="1"/>
                  </p:cNvSpPr>
                  <p:nvPr/>
                </p:nvSpPr>
                <p:spPr bwMode="auto">
                  <a:xfrm>
                    <a:off x="1542" y="1236"/>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47" name="AutoShape 114">
                    <a:extLst>
                      <a:ext uri="{FF2B5EF4-FFF2-40B4-BE49-F238E27FC236}">
                        <a16:creationId xmlns:a16="http://schemas.microsoft.com/office/drawing/2014/main" id="{48ADEF46-57F5-7D4B-BB73-908B62232FC0}"/>
                      </a:ext>
                    </a:extLst>
                  </p:cNvPr>
                  <p:cNvSpPr>
                    <a:spLocks noChangeAspect="1" noChangeArrowheads="1"/>
                  </p:cNvSpPr>
                  <p:nvPr/>
                </p:nvSpPr>
                <p:spPr bwMode="auto">
                  <a:xfrm>
                    <a:off x="1542" y="1343"/>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48" name="AutoShape 115">
                    <a:extLst>
                      <a:ext uri="{FF2B5EF4-FFF2-40B4-BE49-F238E27FC236}">
                        <a16:creationId xmlns:a16="http://schemas.microsoft.com/office/drawing/2014/main" id="{6F50A799-3067-6D49-8C0E-D04838E4C9BB}"/>
                      </a:ext>
                    </a:extLst>
                  </p:cNvPr>
                  <p:cNvSpPr>
                    <a:spLocks noChangeAspect="1" noChangeArrowheads="1"/>
                  </p:cNvSpPr>
                  <p:nvPr/>
                </p:nvSpPr>
                <p:spPr bwMode="auto">
                  <a:xfrm rot="2700000">
                    <a:off x="1858" y="1064"/>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49" name="AutoShape 116">
                    <a:extLst>
                      <a:ext uri="{FF2B5EF4-FFF2-40B4-BE49-F238E27FC236}">
                        <a16:creationId xmlns:a16="http://schemas.microsoft.com/office/drawing/2014/main" id="{D4A35CC7-76FE-374B-A493-54F9D4076C4B}"/>
                      </a:ext>
                    </a:extLst>
                  </p:cNvPr>
                  <p:cNvSpPr>
                    <a:spLocks noChangeAspect="1" noChangeArrowheads="1"/>
                  </p:cNvSpPr>
                  <p:nvPr/>
                </p:nvSpPr>
                <p:spPr bwMode="auto">
                  <a:xfrm rot="8100000">
                    <a:off x="1251" y="1057"/>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grpSp>
            <p:grpSp>
              <p:nvGrpSpPr>
                <p:cNvPr id="29" name="Group 119">
                  <a:extLst>
                    <a:ext uri="{FF2B5EF4-FFF2-40B4-BE49-F238E27FC236}">
                      <a16:creationId xmlns:a16="http://schemas.microsoft.com/office/drawing/2014/main" id="{1466E13F-3773-DE45-A6C8-8FA4F7CF68F6}"/>
                    </a:ext>
                  </a:extLst>
                </p:cNvPr>
                <p:cNvGrpSpPr>
                  <a:grpSpLocks noChangeAspect="1"/>
                </p:cNvGrpSpPr>
                <p:nvPr/>
              </p:nvGrpSpPr>
              <p:grpSpPr bwMode="auto">
                <a:xfrm rot="13342386">
                  <a:off x="935088" y="2899003"/>
                  <a:ext cx="180942" cy="213023"/>
                  <a:chOff x="1006" y="524"/>
                  <a:chExt cx="1478" cy="1743"/>
                </a:xfrm>
                <a:grpFill/>
              </p:grpSpPr>
              <p:sp>
                <p:nvSpPr>
                  <p:cNvPr id="30" name="AutoShape 107">
                    <a:extLst>
                      <a:ext uri="{FF2B5EF4-FFF2-40B4-BE49-F238E27FC236}">
                        <a16:creationId xmlns:a16="http://schemas.microsoft.com/office/drawing/2014/main" id="{A452B3B4-B20D-CB40-BF1F-06EABC1327AA}"/>
                      </a:ext>
                    </a:extLst>
                  </p:cNvPr>
                  <p:cNvSpPr>
                    <a:spLocks noChangeAspect="1" noChangeArrowheads="1"/>
                  </p:cNvSpPr>
                  <p:nvPr/>
                </p:nvSpPr>
                <p:spPr bwMode="auto">
                  <a:xfrm>
                    <a:off x="141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31" name="AutoShape 108">
                    <a:extLst>
                      <a:ext uri="{FF2B5EF4-FFF2-40B4-BE49-F238E27FC236}">
                        <a16:creationId xmlns:a16="http://schemas.microsoft.com/office/drawing/2014/main" id="{2BE69DE7-4D32-C94A-B41D-D759173AE695}"/>
                      </a:ext>
                    </a:extLst>
                  </p:cNvPr>
                  <p:cNvSpPr>
                    <a:spLocks noChangeAspect="1" noChangeArrowheads="1"/>
                  </p:cNvSpPr>
                  <p:nvPr/>
                </p:nvSpPr>
                <p:spPr bwMode="auto">
                  <a:xfrm rot="2700000">
                    <a:off x="888"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32" name="AutoShape 109">
                    <a:extLst>
                      <a:ext uri="{FF2B5EF4-FFF2-40B4-BE49-F238E27FC236}">
                        <a16:creationId xmlns:a16="http://schemas.microsoft.com/office/drawing/2014/main" id="{FE810DEB-E534-C043-9F4C-8E85AD1A84F0}"/>
                      </a:ext>
                    </a:extLst>
                  </p:cNvPr>
                  <p:cNvSpPr>
                    <a:spLocks noChangeAspect="1" noChangeArrowheads="1"/>
                  </p:cNvSpPr>
                  <p:nvPr/>
                </p:nvSpPr>
                <p:spPr bwMode="auto">
                  <a:xfrm flipH="1">
                    <a:off x="1670" y="1055"/>
                    <a:ext cx="162" cy="1212"/>
                  </a:xfrm>
                  <a:prstGeom prst="roundRect">
                    <a:avLst>
                      <a:gd name="adj" fmla="val 50000"/>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33" name="AutoShape 110">
                    <a:extLst>
                      <a:ext uri="{FF2B5EF4-FFF2-40B4-BE49-F238E27FC236}">
                        <a16:creationId xmlns:a16="http://schemas.microsoft.com/office/drawing/2014/main" id="{9317A1EC-F1DC-6A4D-8AC7-F6FEDBBD29B6}"/>
                      </a:ext>
                    </a:extLst>
                  </p:cNvPr>
                  <p:cNvSpPr>
                    <a:spLocks noChangeAspect="1" noChangeArrowheads="1"/>
                  </p:cNvSpPr>
                  <p:nvPr/>
                </p:nvSpPr>
                <p:spPr bwMode="auto">
                  <a:xfrm rot="18900000" flipH="1">
                    <a:off x="1622" y="815"/>
                    <a:ext cx="732"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34" name="AutoShape 111">
                    <a:extLst>
                      <a:ext uri="{FF2B5EF4-FFF2-40B4-BE49-F238E27FC236}">
                        <a16:creationId xmlns:a16="http://schemas.microsoft.com/office/drawing/2014/main" id="{D8E3369C-48D0-6340-BA63-ED26D394692F}"/>
                      </a:ext>
                    </a:extLst>
                  </p:cNvPr>
                  <p:cNvSpPr>
                    <a:spLocks noChangeAspect="1" noChangeArrowheads="1"/>
                  </p:cNvSpPr>
                  <p:nvPr/>
                </p:nvSpPr>
                <p:spPr bwMode="auto">
                  <a:xfrm rot="18900000" flipH="1">
                    <a:off x="1815" y="950"/>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35" name="AutoShape 112">
                    <a:extLst>
                      <a:ext uri="{FF2B5EF4-FFF2-40B4-BE49-F238E27FC236}">
                        <a16:creationId xmlns:a16="http://schemas.microsoft.com/office/drawing/2014/main" id="{EF05557A-C426-3C4A-9C91-81A1AB4467C4}"/>
                      </a:ext>
                    </a:extLst>
                  </p:cNvPr>
                  <p:cNvSpPr>
                    <a:spLocks noChangeAspect="1" noChangeArrowheads="1"/>
                  </p:cNvSpPr>
                  <p:nvPr/>
                </p:nvSpPr>
                <p:spPr bwMode="auto">
                  <a:xfrm rot="2700000">
                    <a:off x="746" y="949"/>
                    <a:ext cx="669" cy="150"/>
                  </a:xfrm>
                  <a:prstGeom prst="roundRect">
                    <a:avLst>
                      <a:gd name="adj" fmla="val 44255"/>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36" name="AutoShape 113">
                    <a:extLst>
                      <a:ext uri="{FF2B5EF4-FFF2-40B4-BE49-F238E27FC236}">
                        <a16:creationId xmlns:a16="http://schemas.microsoft.com/office/drawing/2014/main" id="{1935B711-784F-4D43-AAB0-14A0A3B574CF}"/>
                      </a:ext>
                    </a:extLst>
                  </p:cNvPr>
                  <p:cNvSpPr>
                    <a:spLocks noChangeAspect="1" noChangeArrowheads="1"/>
                  </p:cNvSpPr>
                  <p:nvPr/>
                </p:nvSpPr>
                <p:spPr bwMode="auto">
                  <a:xfrm>
                    <a:off x="1542" y="1236"/>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37" name="AutoShape 114">
                    <a:extLst>
                      <a:ext uri="{FF2B5EF4-FFF2-40B4-BE49-F238E27FC236}">
                        <a16:creationId xmlns:a16="http://schemas.microsoft.com/office/drawing/2014/main" id="{7D1D436C-2D9E-574E-B652-8E74A8A44A5E}"/>
                      </a:ext>
                    </a:extLst>
                  </p:cNvPr>
                  <p:cNvSpPr>
                    <a:spLocks noChangeAspect="1" noChangeArrowheads="1"/>
                  </p:cNvSpPr>
                  <p:nvPr/>
                </p:nvSpPr>
                <p:spPr bwMode="auto">
                  <a:xfrm>
                    <a:off x="1542" y="1343"/>
                    <a:ext cx="156" cy="78"/>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38" name="AutoShape 115">
                    <a:extLst>
                      <a:ext uri="{FF2B5EF4-FFF2-40B4-BE49-F238E27FC236}">
                        <a16:creationId xmlns:a16="http://schemas.microsoft.com/office/drawing/2014/main" id="{138C7D2D-5346-F643-8DA8-224FB8C932FA}"/>
                      </a:ext>
                    </a:extLst>
                  </p:cNvPr>
                  <p:cNvSpPr>
                    <a:spLocks noChangeAspect="1" noChangeArrowheads="1"/>
                  </p:cNvSpPr>
                  <p:nvPr/>
                </p:nvSpPr>
                <p:spPr bwMode="auto">
                  <a:xfrm rot="2700000">
                    <a:off x="1858" y="1064"/>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sp>
                <p:nvSpPr>
                  <p:cNvPr id="39" name="AutoShape 116">
                    <a:extLst>
                      <a:ext uri="{FF2B5EF4-FFF2-40B4-BE49-F238E27FC236}">
                        <a16:creationId xmlns:a16="http://schemas.microsoft.com/office/drawing/2014/main" id="{738FF3FF-EFDE-3C4B-9FF5-978F8272147D}"/>
                      </a:ext>
                    </a:extLst>
                  </p:cNvPr>
                  <p:cNvSpPr>
                    <a:spLocks noChangeAspect="1" noChangeArrowheads="1"/>
                  </p:cNvSpPr>
                  <p:nvPr/>
                </p:nvSpPr>
                <p:spPr bwMode="auto">
                  <a:xfrm rot="8100000">
                    <a:off x="1251" y="1057"/>
                    <a:ext cx="126" cy="82"/>
                  </a:xfrm>
                  <a:prstGeom prst="roundRect">
                    <a:avLst>
                      <a:gd name="adj" fmla="val 16667"/>
                    </a:avLst>
                  </a:prstGeom>
                  <a:grpFill/>
                  <a:ln w="9525">
                    <a:noFill/>
                    <a:round/>
                    <a:headEnd/>
                    <a:tailEnd/>
                  </a:ln>
                  <a:effectLst/>
                </p:spPr>
                <p:txBody>
                  <a:bodyPr wrap="none" anchor="ct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a:p>
                </p:txBody>
              </p:sp>
            </p:grpSp>
          </p:grpSp>
          <p:grpSp>
            <p:nvGrpSpPr>
              <p:cNvPr id="100" name="Group 435">
                <a:extLst>
                  <a:ext uri="{FF2B5EF4-FFF2-40B4-BE49-F238E27FC236}">
                    <a16:creationId xmlns:a16="http://schemas.microsoft.com/office/drawing/2014/main" id="{635A84D8-1724-6040-B3E6-315531BB4ABF}"/>
                  </a:ext>
                </a:extLst>
              </p:cNvPr>
              <p:cNvGrpSpPr>
                <a:grpSpLocks/>
              </p:cNvGrpSpPr>
              <p:nvPr/>
            </p:nvGrpSpPr>
            <p:grpSpPr bwMode="auto">
              <a:xfrm>
                <a:off x="5874522" y="2215510"/>
                <a:ext cx="500062" cy="571500"/>
                <a:chOff x="3643313" y="2357438"/>
                <a:chExt cx="1095375" cy="1128712"/>
              </a:xfrm>
              <a:effectLst>
                <a:outerShdw blurRad="50800" dist="38100" dir="2700000" algn="tl" rotWithShape="0">
                  <a:srgbClr val="000000">
                    <a:alpha val="43000"/>
                  </a:srgbClr>
                </a:outerShdw>
              </a:effectLst>
            </p:grpSpPr>
            <p:sp>
              <p:nvSpPr>
                <p:cNvPr id="101" name="Freeform 100">
                  <a:extLst>
                    <a:ext uri="{FF2B5EF4-FFF2-40B4-BE49-F238E27FC236}">
                      <a16:creationId xmlns:a16="http://schemas.microsoft.com/office/drawing/2014/main" id="{CE7716E7-8AE6-E446-82CF-EC0AD52D36A1}"/>
                    </a:ext>
                  </a:extLst>
                </p:cNvPr>
                <p:cNvSpPr>
                  <a:spLocks/>
                </p:cNvSpPr>
                <p:nvPr/>
              </p:nvSpPr>
              <p:spPr bwMode="auto">
                <a:xfrm rot="7698157">
                  <a:off x="3626645" y="2374106"/>
                  <a:ext cx="1128712" cy="1095375"/>
                </a:xfrm>
                <a:custGeom>
                  <a:avLst/>
                  <a:gdLst/>
                  <a:ahLst/>
                  <a:cxnLst>
                    <a:cxn ang="0">
                      <a:pos x="270" y="298"/>
                    </a:cxn>
                    <a:cxn ang="0">
                      <a:pos x="322" y="213"/>
                    </a:cxn>
                    <a:cxn ang="0">
                      <a:pos x="301" y="101"/>
                    </a:cxn>
                    <a:cxn ang="0">
                      <a:pos x="239" y="28"/>
                    </a:cxn>
                    <a:cxn ang="0">
                      <a:pos x="91" y="18"/>
                    </a:cxn>
                    <a:cxn ang="0">
                      <a:pos x="9" y="134"/>
                    </a:cxn>
                    <a:cxn ang="0">
                      <a:pos x="36" y="267"/>
                    </a:cxn>
                    <a:cxn ang="0">
                      <a:pos x="148" y="327"/>
                    </a:cxn>
                    <a:cxn ang="0">
                      <a:pos x="270" y="298"/>
                    </a:cxn>
                  </a:cxnLst>
                  <a:rect l="0" t="0" r="r" b="b"/>
                  <a:pathLst>
                    <a:path w="327" h="332">
                      <a:moveTo>
                        <a:pt x="270" y="298"/>
                      </a:moveTo>
                      <a:cubicBezTo>
                        <a:pt x="298" y="279"/>
                        <a:pt x="317" y="246"/>
                        <a:pt x="322" y="213"/>
                      </a:cubicBezTo>
                      <a:cubicBezTo>
                        <a:pt x="327" y="180"/>
                        <a:pt x="315" y="132"/>
                        <a:pt x="301" y="101"/>
                      </a:cubicBezTo>
                      <a:cubicBezTo>
                        <a:pt x="287" y="70"/>
                        <a:pt x="274" y="42"/>
                        <a:pt x="239" y="28"/>
                      </a:cubicBezTo>
                      <a:cubicBezTo>
                        <a:pt x="204" y="14"/>
                        <a:pt x="129" y="0"/>
                        <a:pt x="91" y="18"/>
                      </a:cubicBezTo>
                      <a:cubicBezTo>
                        <a:pt x="53" y="36"/>
                        <a:pt x="19" y="93"/>
                        <a:pt x="9" y="134"/>
                      </a:cubicBezTo>
                      <a:cubicBezTo>
                        <a:pt x="0" y="176"/>
                        <a:pt x="13" y="235"/>
                        <a:pt x="36" y="267"/>
                      </a:cubicBezTo>
                      <a:cubicBezTo>
                        <a:pt x="59" y="299"/>
                        <a:pt x="109" y="322"/>
                        <a:pt x="148" y="327"/>
                      </a:cubicBezTo>
                      <a:cubicBezTo>
                        <a:pt x="187" y="332"/>
                        <a:pt x="245" y="304"/>
                        <a:pt x="270" y="298"/>
                      </a:cubicBezTo>
                      <a:close/>
                    </a:path>
                  </a:pathLst>
                </a:custGeom>
                <a:solidFill>
                  <a:srgbClr val="0070C0">
                    <a:alpha val="76000"/>
                  </a:srgbClr>
                </a:solidFill>
                <a:ln w="22225" cmpd="sng">
                  <a:solidFill>
                    <a:srgbClr val="002060"/>
                  </a:solidFill>
                  <a:round/>
                  <a:headEnd/>
                  <a:tailEnd/>
                </a:ln>
                <a:effectLst>
                  <a:outerShdw blurRad="355600" dist="50800" dir="5400000" algn="ctr" rotWithShape="0">
                    <a:schemeClr val="tx1"/>
                  </a:outerShdw>
                </a:effectLst>
              </p:spPr>
              <p:txBody>
                <a:bodyP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dirty="0"/>
                </a:p>
              </p:txBody>
            </p:sp>
            <p:sp>
              <p:nvSpPr>
                <p:cNvPr id="102" name="Έλλειψη 8">
                  <a:extLst>
                    <a:ext uri="{FF2B5EF4-FFF2-40B4-BE49-F238E27FC236}">
                      <a16:creationId xmlns:a16="http://schemas.microsoft.com/office/drawing/2014/main" id="{4AC61C37-65D8-C146-9AB2-9A1B4FD977AF}"/>
                    </a:ext>
                  </a:extLst>
                </p:cNvPr>
                <p:cNvSpPr/>
                <p:nvPr/>
              </p:nvSpPr>
              <p:spPr bwMode="auto">
                <a:xfrm>
                  <a:off x="3771975" y="2520474"/>
                  <a:ext cx="869346" cy="746204"/>
                </a:xfrm>
                <a:prstGeom prst="ellipse">
                  <a:avLst/>
                </a:prstGeom>
                <a:solidFill>
                  <a:srgbClr val="00B0F0">
                    <a:alpha val="8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l-G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l-GR" b="1" dirty="0">
                    <a:solidFill>
                      <a:schemeClr val="tx1"/>
                    </a:solidFill>
                  </a:endParaRPr>
                </a:p>
              </p:txBody>
            </p:sp>
          </p:grpSp>
          <p:sp>
            <p:nvSpPr>
              <p:cNvPr id="116" name="TextBox 304">
                <a:extLst>
                  <a:ext uri="{FF2B5EF4-FFF2-40B4-BE49-F238E27FC236}">
                    <a16:creationId xmlns:a16="http://schemas.microsoft.com/office/drawing/2014/main" id="{E94DB92A-26C5-8443-B925-5183B8F5EFC3}"/>
                  </a:ext>
                </a:extLst>
              </p:cNvPr>
              <p:cNvSpPr txBox="1">
                <a:spLocks noChangeArrowheads="1"/>
              </p:cNvSpPr>
              <p:nvPr/>
            </p:nvSpPr>
            <p:spPr bwMode="auto">
              <a:xfrm>
                <a:off x="5830341" y="1736104"/>
                <a:ext cx="77457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latin typeface="Calibri" charset="0"/>
                  </a:rPr>
                  <a:t>B cells </a:t>
                </a:r>
                <a:endParaRPr lang="el-GR" dirty="0">
                  <a:latin typeface="Calibri" charset="0"/>
                </a:endParaRPr>
              </a:p>
            </p:txBody>
          </p:sp>
        </p:grpSp>
        <p:sp>
          <p:nvSpPr>
            <p:cNvPr id="118" name="TextBox 304">
              <a:extLst>
                <a:ext uri="{FF2B5EF4-FFF2-40B4-BE49-F238E27FC236}">
                  <a16:creationId xmlns:a16="http://schemas.microsoft.com/office/drawing/2014/main" id="{6A9FC39A-5EDC-0B46-BC7E-9177E42CE946}"/>
                </a:ext>
              </a:extLst>
            </p:cNvPr>
            <p:cNvSpPr txBox="1">
              <a:spLocks noChangeArrowheads="1"/>
            </p:cNvSpPr>
            <p:nvPr/>
          </p:nvSpPr>
          <p:spPr bwMode="auto">
            <a:xfrm>
              <a:off x="7230159" y="3993144"/>
              <a:ext cx="159210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solidFill>
                    <a:srgbClr val="00B050"/>
                  </a:solidFill>
                  <a:latin typeface="Calibri" charset="0"/>
                </a:rPr>
                <a:t>ACPA- anti-CCP</a:t>
              </a:r>
              <a:endParaRPr lang="el-GR" dirty="0">
                <a:solidFill>
                  <a:srgbClr val="00B050"/>
                </a:solidFill>
                <a:latin typeface="Calibri" charset="0"/>
              </a:endParaRPr>
            </a:p>
          </p:txBody>
        </p:sp>
        <p:grpSp>
          <p:nvGrpSpPr>
            <p:cNvPr id="2" name="Group 1"/>
            <p:cNvGrpSpPr/>
            <p:nvPr/>
          </p:nvGrpSpPr>
          <p:grpSpPr>
            <a:xfrm>
              <a:off x="2398713" y="169066"/>
              <a:ext cx="4831446" cy="3358746"/>
              <a:chOff x="2398713" y="169066"/>
              <a:chExt cx="4831446" cy="3358746"/>
            </a:xfrm>
          </p:grpSpPr>
          <p:grpSp>
            <p:nvGrpSpPr>
              <p:cNvPr id="5" name="Group 181">
                <a:extLst>
                  <a:ext uri="{FF2B5EF4-FFF2-40B4-BE49-F238E27FC236}">
                    <a16:creationId xmlns:a16="http://schemas.microsoft.com/office/drawing/2014/main" id="{042A15CE-698E-3743-A85D-7C32B09FD407}"/>
                  </a:ext>
                </a:extLst>
              </p:cNvPr>
              <p:cNvGrpSpPr>
                <a:grpSpLocks/>
              </p:cNvGrpSpPr>
              <p:nvPr/>
            </p:nvGrpSpPr>
            <p:grpSpPr bwMode="auto">
              <a:xfrm>
                <a:off x="2398713" y="2144073"/>
                <a:ext cx="571500" cy="500062"/>
                <a:chOff x="3753378" y="4469052"/>
                <a:chExt cx="1129220" cy="1095415"/>
              </a:xfrm>
            </p:grpSpPr>
            <p:sp>
              <p:nvSpPr>
                <p:cNvPr id="6" name="Freeform 5">
                  <a:extLst>
                    <a:ext uri="{FF2B5EF4-FFF2-40B4-BE49-F238E27FC236}">
                      <a16:creationId xmlns:a16="http://schemas.microsoft.com/office/drawing/2014/main" id="{A8B2FD22-321B-3448-B4DD-A1826A00E651}"/>
                    </a:ext>
                  </a:extLst>
                </p:cNvPr>
                <p:cNvSpPr>
                  <a:spLocks/>
                </p:cNvSpPr>
                <p:nvPr/>
              </p:nvSpPr>
              <p:spPr bwMode="auto">
                <a:xfrm rot="252259">
                  <a:off x="3753378" y="4469052"/>
                  <a:ext cx="1129220" cy="1095415"/>
                </a:xfrm>
                <a:custGeom>
                  <a:avLst/>
                  <a:gdLst/>
                  <a:ahLst/>
                  <a:cxnLst>
                    <a:cxn ang="0">
                      <a:pos x="270" y="298"/>
                    </a:cxn>
                    <a:cxn ang="0">
                      <a:pos x="322" y="213"/>
                    </a:cxn>
                    <a:cxn ang="0">
                      <a:pos x="301" y="101"/>
                    </a:cxn>
                    <a:cxn ang="0">
                      <a:pos x="239" y="28"/>
                    </a:cxn>
                    <a:cxn ang="0">
                      <a:pos x="91" y="18"/>
                    </a:cxn>
                    <a:cxn ang="0">
                      <a:pos x="9" y="134"/>
                    </a:cxn>
                    <a:cxn ang="0">
                      <a:pos x="36" y="267"/>
                    </a:cxn>
                    <a:cxn ang="0">
                      <a:pos x="148" y="327"/>
                    </a:cxn>
                    <a:cxn ang="0">
                      <a:pos x="270" y="298"/>
                    </a:cxn>
                  </a:cxnLst>
                  <a:rect l="0" t="0" r="r" b="b"/>
                  <a:pathLst>
                    <a:path w="327" h="332">
                      <a:moveTo>
                        <a:pt x="270" y="298"/>
                      </a:moveTo>
                      <a:cubicBezTo>
                        <a:pt x="298" y="279"/>
                        <a:pt x="317" y="246"/>
                        <a:pt x="322" y="213"/>
                      </a:cubicBezTo>
                      <a:cubicBezTo>
                        <a:pt x="327" y="180"/>
                        <a:pt x="315" y="132"/>
                        <a:pt x="301" y="101"/>
                      </a:cubicBezTo>
                      <a:cubicBezTo>
                        <a:pt x="287" y="70"/>
                        <a:pt x="274" y="42"/>
                        <a:pt x="239" y="28"/>
                      </a:cubicBezTo>
                      <a:cubicBezTo>
                        <a:pt x="204" y="14"/>
                        <a:pt x="129" y="0"/>
                        <a:pt x="91" y="18"/>
                      </a:cubicBezTo>
                      <a:cubicBezTo>
                        <a:pt x="53" y="36"/>
                        <a:pt x="19" y="93"/>
                        <a:pt x="9" y="134"/>
                      </a:cubicBezTo>
                      <a:cubicBezTo>
                        <a:pt x="0" y="176"/>
                        <a:pt x="13" y="235"/>
                        <a:pt x="36" y="267"/>
                      </a:cubicBezTo>
                      <a:cubicBezTo>
                        <a:pt x="59" y="299"/>
                        <a:pt x="109" y="322"/>
                        <a:pt x="148" y="327"/>
                      </a:cubicBezTo>
                      <a:cubicBezTo>
                        <a:pt x="187" y="332"/>
                        <a:pt x="245" y="304"/>
                        <a:pt x="270" y="298"/>
                      </a:cubicBezTo>
                      <a:close/>
                    </a:path>
                  </a:pathLst>
                </a:custGeom>
                <a:solidFill>
                  <a:srgbClr val="0070C0">
                    <a:alpha val="62000"/>
                  </a:srgbClr>
                </a:solidFill>
                <a:ln w="22225" cmpd="sng">
                  <a:solidFill>
                    <a:srgbClr val="002060"/>
                  </a:solidFill>
                  <a:round/>
                  <a:headEnd/>
                  <a:tailEnd/>
                </a:ln>
                <a:effectLst>
                  <a:outerShdw blurRad="355600" dist="50800" dir="5400000" algn="ctr" rotWithShape="0">
                    <a:schemeClr val="tx1"/>
                  </a:outerShdw>
                </a:effectLst>
              </p:spPr>
              <p:txBody>
                <a:bodyP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dirty="0"/>
                </a:p>
              </p:txBody>
            </p:sp>
            <p:sp>
              <p:nvSpPr>
                <p:cNvPr id="7" name="Έλλειψη 8">
                  <a:extLst>
                    <a:ext uri="{FF2B5EF4-FFF2-40B4-BE49-F238E27FC236}">
                      <a16:creationId xmlns:a16="http://schemas.microsoft.com/office/drawing/2014/main" id="{C4ED62DD-7E72-BD4C-BF7A-44D73AB6BAC7}"/>
                    </a:ext>
                  </a:extLst>
                </p:cNvPr>
                <p:cNvSpPr/>
                <p:nvPr/>
              </p:nvSpPr>
              <p:spPr bwMode="auto">
                <a:xfrm>
                  <a:off x="3929034" y="4642928"/>
                  <a:ext cx="868871" cy="747664"/>
                </a:xfrm>
                <a:prstGeom prst="ellipse">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l-G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l-GR" b="1" dirty="0">
                    <a:solidFill>
                      <a:schemeClr val="tx1"/>
                    </a:solidFill>
                  </a:endParaRPr>
                </a:p>
              </p:txBody>
            </p:sp>
          </p:grpSp>
          <p:grpSp>
            <p:nvGrpSpPr>
              <p:cNvPr id="8" name="Group 9">
                <a:extLst>
                  <a:ext uri="{FF2B5EF4-FFF2-40B4-BE49-F238E27FC236}">
                    <a16:creationId xmlns:a16="http://schemas.microsoft.com/office/drawing/2014/main" id="{886459A3-62E6-FB48-8B17-88F57D2AA8A5}"/>
                  </a:ext>
                </a:extLst>
              </p:cNvPr>
              <p:cNvGrpSpPr>
                <a:grpSpLocks noChangeAspect="1"/>
              </p:cNvGrpSpPr>
              <p:nvPr/>
            </p:nvGrpSpPr>
            <p:grpSpPr bwMode="auto">
              <a:xfrm rot="6861200">
                <a:off x="3678138" y="494026"/>
                <a:ext cx="1034177" cy="1183795"/>
                <a:chOff x="1728" y="720"/>
                <a:chExt cx="2516" cy="2880"/>
              </a:xfrm>
              <a:effectLst>
                <a:outerShdw blurRad="914400" dist="50800" dir="5400000" algn="ctr" rotWithShape="0">
                  <a:srgbClr val="000000">
                    <a:alpha val="43137"/>
                  </a:srgbClr>
                </a:outerShdw>
              </a:effectLst>
            </p:grpSpPr>
            <p:sp>
              <p:nvSpPr>
                <p:cNvPr id="9" name="Freeform 4">
                  <a:extLst>
                    <a:ext uri="{FF2B5EF4-FFF2-40B4-BE49-F238E27FC236}">
                      <a16:creationId xmlns:a16="http://schemas.microsoft.com/office/drawing/2014/main" id="{3D3CF8AE-CB10-E549-9EBF-EBD9056D8E9B}"/>
                    </a:ext>
                  </a:extLst>
                </p:cNvPr>
                <p:cNvSpPr>
                  <a:spLocks noChangeAspect="1"/>
                </p:cNvSpPr>
                <p:nvPr/>
              </p:nvSpPr>
              <p:spPr bwMode="auto">
                <a:xfrm>
                  <a:off x="1728" y="720"/>
                  <a:ext cx="2516" cy="2880"/>
                </a:xfrm>
                <a:custGeom>
                  <a:avLst/>
                  <a:gdLst/>
                  <a:ahLst/>
                  <a:cxnLst>
                    <a:cxn ang="0">
                      <a:pos x="280" y="463"/>
                    </a:cxn>
                    <a:cxn ang="0">
                      <a:pos x="300" y="606"/>
                    </a:cxn>
                    <a:cxn ang="0">
                      <a:pos x="329" y="596"/>
                    </a:cxn>
                    <a:cxn ang="0">
                      <a:pos x="323" y="466"/>
                    </a:cxn>
                    <a:cxn ang="0">
                      <a:pos x="368" y="424"/>
                    </a:cxn>
                    <a:cxn ang="0">
                      <a:pos x="465" y="476"/>
                    </a:cxn>
                    <a:cxn ang="0">
                      <a:pos x="496" y="475"/>
                    </a:cxn>
                    <a:cxn ang="0">
                      <a:pos x="378" y="390"/>
                    </a:cxn>
                    <a:cxn ang="0">
                      <a:pos x="378" y="322"/>
                    </a:cxn>
                    <a:cxn ang="0">
                      <a:pos x="512" y="269"/>
                    </a:cxn>
                    <a:cxn ang="0">
                      <a:pos x="549" y="241"/>
                    </a:cxn>
                    <a:cxn ang="0">
                      <a:pos x="375" y="289"/>
                    </a:cxn>
                    <a:cxn ang="0">
                      <a:pos x="295" y="281"/>
                    </a:cxn>
                    <a:cxn ang="0">
                      <a:pos x="297" y="150"/>
                    </a:cxn>
                    <a:cxn ang="0">
                      <a:pos x="266" y="152"/>
                    </a:cxn>
                    <a:cxn ang="0">
                      <a:pos x="251" y="300"/>
                    </a:cxn>
                    <a:cxn ang="0">
                      <a:pos x="186" y="314"/>
                    </a:cxn>
                    <a:cxn ang="0">
                      <a:pos x="87" y="230"/>
                    </a:cxn>
                    <a:cxn ang="0">
                      <a:pos x="42" y="201"/>
                    </a:cxn>
                    <a:cxn ang="0">
                      <a:pos x="183" y="347"/>
                    </a:cxn>
                    <a:cxn ang="0">
                      <a:pos x="218" y="401"/>
                    </a:cxn>
                    <a:cxn ang="0">
                      <a:pos x="101" y="456"/>
                    </a:cxn>
                    <a:cxn ang="0">
                      <a:pos x="125" y="474"/>
                    </a:cxn>
                    <a:cxn ang="0">
                      <a:pos x="230" y="435"/>
                    </a:cxn>
                    <a:cxn ang="0">
                      <a:pos x="280" y="463"/>
                    </a:cxn>
                  </a:cxnLst>
                  <a:rect l="0" t="0" r="r" b="b"/>
                  <a:pathLst>
                    <a:path w="647" h="740">
                      <a:moveTo>
                        <a:pt x="280" y="463"/>
                      </a:moveTo>
                      <a:cubicBezTo>
                        <a:pt x="280" y="494"/>
                        <a:pt x="277" y="522"/>
                        <a:pt x="300" y="606"/>
                      </a:cubicBezTo>
                      <a:cubicBezTo>
                        <a:pt x="319" y="675"/>
                        <a:pt x="375" y="740"/>
                        <a:pt x="329" y="596"/>
                      </a:cubicBezTo>
                      <a:cubicBezTo>
                        <a:pt x="311" y="539"/>
                        <a:pt x="315" y="514"/>
                        <a:pt x="323" y="466"/>
                      </a:cubicBezTo>
                      <a:cubicBezTo>
                        <a:pt x="329" y="430"/>
                        <a:pt x="350" y="417"/>
                        <a:pt x="368" y="424"/>
                      </a:cubicBezTo>
                      <a:cubicBezTo>
                        <a:pt x="414" y="445"/>
                        <a:pt x="435" y="449"/>
                        <a:pt x="465" y="476"/>
                      </a:cubicBezTo>
                      <a:cubicBezTo>
                        <a:pt x="520" y="522"/>
                        <a:pt x="526" y="514"/>
                        <a:pt x="496" y="475"/>
                      </a:cubicBezTo>
                      <a:cubicBezTo>
                        <a:pt x="467" y="435"/>
                        <a:pt x="404" y="398"/>
                        <a:pt x="378" y="390"/>
                      </a:cubicBezTo>
                      <a:cubicBezTo>
                        <a:pt x="349" y="381"/>
                        <a:pt x="321" y="348"/>
                        <a:pt x="378" y="322"/>
                      </a:cubicBezTo>
                      <a:cubicBezTo>
                        <a:pt x="436" y="296"/>
                        <a:pt x="441" y="282"/>
                        <a:pt x="512" y="269"/>
                      </a:cubicBezTo>
                      <a:cubicBezTo>
                        <a:pt x="622" y="249"/>
                        <a:pt x="647" y="236"/>
                        <a:pt x="549" y="241"/>
                      </a:cubicBezTo>
                      <a:cubicBezTo>
                        <a:pt x="499" y="244"/>
                        <a:pt x="446" y="245"/>
                        <a:pt x="375" y="289"/>
                      </a:cubicBezTo>
                      <a:cubicBezTo>
                        <a:pt x="348" y="306"/>
                        <a:pt x="302" y="316"/>
                        <a:pt x="295" y="281"/>
                      </a:cubicBezTo>
                      <a:cubicBezTo>
                        <a:pt x="286" y="233"/>
                        <a:pt x="283" y="202"/>
                        <a:pt x="297" y="150"/>
                      </a:cubicBezTo>
                      <a:cubicBezTo>
                        <a:pt x="330" y="30"/>
                        <a:pt x="324" y="0"/>
                        <a:pt x="266" y="152"/>
                      </a:cubicBezTo>
                      <a:cubicBezTo>
                        <a:pt x="246" y="204"/>
                        <a:pt x="250" y="265"/>
                        <a:pt x="251" y="300"/>
                      </a:cubicBezTo>
                      <a:cubicBezTo>
                        <a:pt x="253" y="348"/>
                        <a:pt x="215" y="336"/>
                        <a:pt x="186" y="314"/>
                      </a:cubicBezTo>
                      <a:cubicBezTo>
                        <a:pt x="156" y="292"/>
                        <a:pt x="119" y="264"/>
                        <a:pt x="87" y="230"/>
                      </a:cubicBezTo>
                      <a:cubicBezTo>
                        <a:pt x="56" y="198"/>
                        <a:pt x="20" y="148"/>
                        <a:pt x="42" y="201"/>
                      </a:cubicBezTo>
                      <a:cubicBezTo>
                        <a:pt x="71" y="272"/>
                        <a:pt x="171" y="338"/>
                        <a:pt x="183" y="347"/>
                      </a:cubicBezTo>
                      <a:cubicBezTo>
                        <a:pt x="212" y="368"/>
                        <a:pt x="265" y="382"/>
                        <a:pt x="218" y="401"/>
                      </a:cubicBezTo>
                      <a:cubicBezTo>
                        <a:pt x="171" y="419"/>
                        <a:pt x="121" y="441"/>
                        <a:pt x="101" y="456"/>
                      </a:cubicBezTo>
                      <a:cubicBezTo>
                        <a:pt x="0" y="532"/>
                        <a:pt x="25" y="542"/>
                        <a:pt x="125" y="474"/>
                      </a:cubicBezTo>
                      <a:cubicBezTo>
                        <a:pt x="142" y="462"/>
                        <a:pt x="187" y="443"/>
                        <a:pt x="230" y="435"/>
                      </a:cubicBezTo>
                      <a:cubicBezTo>
                        <a:pt x="273" y="427"/>
                        <a:pt x="279" y="454"/>
                        <a:pt x="280" y="463"/>
                      </a:cubicBezTo>
                      <a:close/>
                    </a:path>
                  </a:pathLst>
                </a:custGeom>
                <a:solidFill>
                  <a:srgbClr val="FFF5EE"/>
                </a:solidFill>
                <a:ln w="6350" cap="flat">
                  <a:solidFill>
                    <a:srgbClr val="C00000"/>
                  </a:solidFill>
                  <a:prstDash val="solid"/>
                  <a:miter lim="800000"/>
                  <a:headEnd/>
                  <a:tailEnd/>
                </a:ln>
                <a:effectLst>
                  <a:outerShdw blurRad="1270000" dist="50800" dir="5400000" algn="ctr" rotWithShape="0">
                    <a:srgbClr val="000000">
                      <a:alpha val="43137"/>
                    </a:srgbClr>
                  </a:outerShdw>
                </a:effectLst>
              </p:spPr>
              <p:txBody>
                <a:bodyPr/>
                <a:lstStyle/>
                <a:p>
                  <a:pPr fontAlgn="auto">
                    <a:spcBef>
                      <a:spcPts val="0"/>
                    </a:spcBef>
                    <a:spcAft>
                      <a:spcPts val="0"/>
                    </a:spcAft>
                    <a:defRPr/>
                  </a:pPr>
                  <a:endParaRPr lang="el-GR" dirty="0">
                    <a:latin typeface="+mn-lt"/>
                    <a:ea typeface="+mn-ea"/>
                    <a:cs typeface="+mn-cs"/>
                  </a:endParaRPr>
                </a:p>
              </p:txBody>
            </p:sp>
            <p:sp>
              <p:nvSpPr>
                <p:cNvPr id="10" name="Freeform 7">
                  <a:extLst>
                    <a:ext uri="{FF2B5EF4-FFF2-40B4-BE49-F238E27FC236}">
                      <a16:creationId xmlns:a16="http://schemas.microsoft.com/office/drawing/2014/main" id="{D509B9E9-7D79-4C4D-8E52-2E13DC47F5C0}"/>
                    </a:ext>
                  </a:extLst>
                </p:cNvPr>
                <p:cNvSpPr>
                  <a:spLocks noChangeAspect="1"/>
                </p:cNvSpPr>
                <p:nvPr/>
              </p:nvSpPr>
              <p:spPr bwMode="auto">
                <a:xfrm>
                  <a:off x="2678" y="1972"/>
                  <a:ext cx="403" cy="376"/>
                </a:xfrm>
                <a:custGeom>
                  <a:avLst/>
                  <a:gdLst/>
                  <a:ahLst/>
                  <a:cxnLst>
                    <a:cxn ang="0">
                      <a:pos x="33" y="118"/>
                    </a:cxn>
                    <a:cxn ang="0">
                      <a:pos x="80" y="122"/>
                    </a:cxn>
                    <a:cxn ang="0">
                      <a:pos x="121" y="44"/>
                    </a:cxn>
                    <a:cxn ang="0">
                      <a:pos x="39" y="10"/>
                    </a:cxn>
                    <a:cxn ang="0">
                      <a:pos x="2" y="59"/>
                    </a:cxn>
                    <a:cxn ang="0">
                      <a:pos x="33" y="118"/>
                    </a:cxn>
                  </a:cxnLst>
                  <a:rect l="0" t="0" r="r" b="b"/>
                  <a:pathLst>
                    <a:path w="140" h="128">
                      <a:moveTo>
                        <a:pt x="33" y="118"/>
                      </a:moveTo>
                      <a:cubicBezTo>
                        <a:pt x="49" y="128"/>
                        <a:pt x="67" y="127"/>
                        <a:pt x="80" y="122"/>
                      </a:cubicBezTo>
                      <a:cubicBezTo>
                        <a:pt x="98" y="116"/>
                        <a:pt x="140" y="88"/>
                        <a:pt x="121" y="44"/>
                      </a:cubicBezTo>
                      <a:cubicBezTo>
                        <a:pt x="99" y="0"/>
                        <a:pt x="57" y="2"/>
                        <a:pt x="39" y="10"/>
                      </a:cubicBezTo>
                      <a:cubicBezTo>
                        <a:pt x="19" y="20"/>
                        <a:pt x="4" y="38"/>
                        <a:pt x="2" y="59"/>
                      </a:cubicBezTo>
                      <a:cubicBezTo>
                        <a:pt x="0" y="79"/>
                        <a:pt x="3" y="100"/>
                        <a:pt x="33" y="118"/>
                      </a:cubicBezTo>
                    </a:path>
                  </a:pathLst>
                </a:custGeom>
                <a:solidFill>
                  <a:srgbClr val="333333"/>
                </a:solidFill>
                <a:ln w="9525">
                  <a:solidFill>
                    <a:srgbClr val="C00000"/>
                  </a:solidFill>
                  <a:round/>
                  <a:headEnd/>
                  <a:tailEnd/>
                </a:ln>
              </p:spPr>
              <p:txBody>
                <a:bodyPr/>
                <a:lstStyle/>
                <a:p>
                  <a:pPr fontAlgn="auto">
                    <a:spcBef>
                      <a:spcPts val="0"/>
                    </a:spcBef>
                    <a:spcAft>
                      <a:spcPts val="0"/>
                    </a:spcAft>
                    <a:defRPr/>
                  </a:pPr>
                  <a:endParaRPr lang="el-GR">
                    <a:latin typeface="+mn-lt"/>
                    <a:ea typeface="+mn-ea"/>
                    <a:cs typeface="+mn-cs"/>
                  </a:endParaRPr>
                </a:p>
              </p:txBody>
            </p:sp>
          </p:grpSp>
          <p:sp>
            <p:nvSpPr>
              <p:cNvPr id="16" name="TextBox 291">
                <a:extLst>
                  <a:ext uri="{FF2B5EF4-FFF2-40B4-BE49-F238E27FC236}">
                    <a16:creationId xmlns:a16="http://schemas.microsoft.com/office/drawing/2014/main" id="{8ABD5FC6-8970-2B4A-95C5-F3BEDA6A949F}"/>
                  </a:ext>
                </a:extLst>
              </p:cNvPr>
              <p:cNvSpPr txBox="1">
                <a:spLocks noChangeArrowheads="1"/>
              </p:cNvSpPr>
              <p:nvPr/>
            </p:nvSpPr>
            <p:spPr bwMode="auto">
              <a:xfrm>
                <a:off x="5178425" y="742308"/>
                <a:ext cx="12192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800" dirty="0">
                    <a:latin typeface="Calibri" charset="0"/>
                  </a:rPr>
                  <a:t>Antigen presentation</a:t>
                </a:r>
              </a:p>
              <a:p>
                <a:pPr eaLnBrk="1" hangingPunct="1"/>
                <a:r>
                  <a:rPr lang="en-US" sz="800" dirty="0">
                    <a:latin typeface="Calibri" charset="0"/>
                  </a:rPr>
                  <a:t>Costimulatory molecules</a:t>
                </a:r>
              </a:p>
              <a:p>
                <a:pPr eaLnBrk="1" hangingPunct="1"/>
                <a:r>
                  <a:rPr lang="en-US" sz="800" dirty="0">
                    <a:latin typeface="Calibri" charset="0"/>
                  </a:rPr>
                  <a:t>Cytokine production</a:t>
                </a:r>
                <a:endParaRPr lang="el-GR" sz="800" dirty="0">
                  <a:latin typeface="Calibri" charset="0"/>
                </a:endParaRPr>
              </a:p>
            </p:txBody>
          </p:sp>
          <p:sp>
            <p:nvSpPr>
              <p:cNvPr id="17" name="Down Arrow 16">
                <a:extLst>
                  <a:ext uri="{FF2B5EF4-FFF2-40B4-BE49-F238E27FC236}">
                    <a16:creationId xmlns:a16="http://schemas.microsoft.com/office/drawing/2014/main" id="{15D424F9-E5BD-FE4B-A00F-9DF79188F923}"/>
                  </a:ext>
                </a:extLst>
              </p:cNvPr>
              <p:cNvSpPr/>
              <p:nvPr/>
            </p:nvSpPr>
            <p:spPr>
              <a:xfrm>
                <a:off x="5106988" y="780408"/>
                <a:ext cx="71437" cy="104775"/>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18" name="Down Arrow 17">
                <a:extLst>
                  <a:ext uri="{FF2B5EF4-FFF2-40B4-BE49-F238E27FC236}">
                    <a16:creationId xmlns:a16="http://schemas.microsoft.com/office/drawing/2014/main" id="{FBB134B9-379C-C248-AB9A-59B9477C0D16}"/>
                  </a:ext>
                </a:extLst>
              </p:cNvPr>
              <p:cNvSpPr/>
              <p:nvPr/>
            </p:nvSpPr>
            <p:spPr>
              <a:xfrm>
                <a:off x="5106988" y="923283"/>
                <a:ext cx="71437" cy="104775"/>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19" name="Down Arrow 18">
                <a:extLst>
                  <a:ext uri="{FF2B5EF4-FFF2-40B4-BE49-F238E27FC236}">
                    <a16:creationId xmlns:a16="http://schemas.microsoft.com/office/drawing/2014/main" id="{8514C85B-BEE7-D44D-92FC-AED6FB9D2334}"/>
                  </a:ext>
                </a:extLst>
              </p:cNvPr>
              <p:cNvSpPr/>
              <p:nvPr/>
            </p:nvSpPr>
            <p:spPr>
              <a:xfrm rot="10800000">
                <a:off x="5106988" y="1066158"/>
                <a:ext cx="71437" cy="104775"/>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0" name="TextBox 302">
                <a:extLst>
                  <a:ext uri="{FF2B5EF4-FFF2-40B4-BE49-F238E27FC236}">
                    <a16:creationId xmlns:a16="http://schemas.microsoft.com/office/drawing/2014/main" id="{E5DD9CC2-FF56-F447-88DC-9479BED09A49}"/>
                  </a:ext>
                </a:extLst>
              </p:cNvPr>
              <p:cNvSpPr txBox="1">
                <a:spLocks noChangeArrowheads="1"/>
              </p:cNvSpPr>
              <p:nvPr/>
            </p:nvSpPr>
            <p:spPr bwMode="auto">
              <a:xfrm>
                <a:off x="3367053" y="169066"/>
                <a:ext cx="244855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latin typeface="Calibri" charset="0"/>
                  </a:rPr>
                  <a:t>Antigen Presenting Cells</a:t>
                </a:r>
                <a:endParaRPr lang="el-GR" dirty="0">
                  <a:latin typeface="Calibri" charset="0"/>
                </a:endParaRPr>
              </a:p>
            </p:txBody>
          </p:sp>
          <p:sp>
            <p:nvSpPr>
              <p:cNvPr id="21" name="TextBox 304">
                <a:extLst>
                  <a:ext uri="{FF2B5EF4-FFF2-40B4-BE49-F238E27FC236}">
                    <a16:creationId xmlns:a16="http://schemas.microsoft.com/office/drawing/2014/main" id="{1E49E279-945C-E34D-B083-867E04727B25}"/>
                  </a:ext>
                </a:extLst>
              </p:cNvPr>
              <p:cNvSpPr txBox="1">
                <a:spLocks noChangeArrowheads="1"/>
              </p:cNvSpPr>
              <p:nvPr/>
            </p:nvSpPr>
            <p:spPr bwMode="auto">
              <a:xfrm>
                <a:off x="2445379" y="2755191"/>
                <a:ext cx="99738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latin typeface="Calibri" charset="0"/>
                  </a:rPr>
                  <a:t>Th1 cells</a:t>
                </a:r>
                <a:endParaRPr lang="el-GR" dirty="0">
                  <a:latin typeface="Calibri" charset="0"/>
                </a:endParaRPr>
              </a:p>
            </p:txBody>
          </p:sp>
          <p:sp>
            <p:nvSpPr>
              <p:cNvPr id="103" name="Oval 8">
                <a:extLst>
                  <a:ext uri="{FF2B5EF4-FFF2-40B4-BE49-F238E27FC236}">
                    <a16:creationId xmlns:a16="http://schemas.microsoft.com/office/drawing/2014/main" id="{61A60445-2504-BF40-B53A-CB8678EDF324}"/>
                  </a:ext>
                </a:extLst>
              </p:cNvPr>
              <p:cNvSpPr>
                <a:spLocks noChangeAspect="1" noChangeArrowheads="1"/>
              </p:cNvSpPr>
              <p:nvPr/>
            </p:nvSpPr>
            <p:spPr bwMode="auto">
              <a:xfrm rot="6337297">
                <a:off x="3839969" y="2931779"/>
                <a:ext cx="41275" cy="42863"/>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04" name="Oval 18">
                <a:extLst>
                  <a:ext uri="{FF2B5EF4-FFF2-40B4-BE49-F238E27FC236}">
                    <a16:creationId xmlns:a16="http://schemas.microsoft.com/office/drawing/2014/main" id="{E66305E4-3E9A-2649-BBD7-57842F793949}"/>
                  </a:ext>
                </a:extLst>
              </p:cNvPr>
              <p:cNvSpPr>
                <a:spLocks noChangeAspect="1" noChangeArrowheads="1"/>
              </p:cNvSpPr>
              <p:nvPr/>
            </p:nvSpPr>
            <p:spPr bwMode="auto">
              <a:xfrm rot="6337297">
                <a:off x="3898706" y="2655555"/>
                <a:ext cx="41275" cy="42862"/>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05" name="Oval 24">
                <a:extLst>
                  <a:ext uri="{FF2B5EF4-FFF2-40B4-BE49-F238E27FC236}">
                    <a16:creationId xmlns:a16="http://schemas.microsoft.com/office/drawing/2014/main" id="{8835DCA8-50E0-F342-881C-958CB0F8F33B}"/>
                  </a:ext>
                </a:extLst>
              </p:cNvPr>
              <p:cNvSpPr>
                <a:spLocks noChangeAspect="1" noChangeArrowheads="1"/>
              </p:cNvSpPr>
              <p:nvPr/>
            </p:nvSpPr>
            <p:spPr bwMode="auto">
              <a:xfrm rot="6337297">
                <a:off x="3835206" y="2687305"/>
                <a:ext cx="39687"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06" name="Oval 26">
                <a:extLst>
                  <a:ext uri="{FF2B5EF4-FFF2-40B4-BE49-F238E27FC236}">
                    <a16:creationId xmlns:a16="http://schemas.microsoft.com/office/drawing/2014/main" id="{A981F33A-934E-6F4B-8485-6BB0EB9928F5}"/>
                  </a:ext>
                </a:extLst>
              </p:cNvPr>
              <p:cNvSpPr>
                <a:spLocks noChangeAspect="1" noChangeArrowheads="1"/>
              </p:cNvSpPr>
              <p:nvPr/>
            </p:nvSpPr>
            <p:spPr bwMode="auto">
              <a:xfrm rot="6337297">
                <a:off x="3922519" y="2712704"/>
                <a:ext cx="41275" cy="42863"/>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07" name="Oval 31">
                <a:extLst>
                  <a:ext uri="{FF2B5EF4-FFF2-40B4-BE49-F238E27FC236}">
                    <a16:creationId xmlns:a16="http://schemas.microsoft.com/office/drawing/2014/main" id="{D96DC953-6F8A-2A4F-96F3-6C35041EF7CB}"/>
                  </a:ext>
                </a:extLst>
              </p:cNvPr>
              <p:cNvSpPr>
                <a:spLocks noChangeAspect="1" noChangeArrowheads="1"/>
              </p:cNvSpPr>
              <p:nvPr/>
            </p:nvSpPr>
            <p:spPr bwMode="auto">
              <a:xfrm rot="6337297">
                <a:off x="3818537" y="2832561"/>
                <a:ext cx="41275"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08" name="Oval 34">
                <a:extLst>
                  <a:ext uri="{FF2B5EF4-FFF2-40B4-BE49-F238E27FC236}">
                    <a16:creationId xmlns:a16="http://schemas.microsoft.com/office/drawing/2014/main" id="{A44F94A9-50CB-404C-9F70-DB16547C1E7B}"/>
                  </a:ext>
                </a:extLst>
              </p:cNvPr>
              <p:cNvSpPr>
                <a:spLocks noChangeAspect="1" noChangeArrowheads="1"/>
              </p:cNvSpPr>
              <p:nvPr/>
            </p:nvSpPr>
            <p:spPr bwMode="auto">
              <a:xfrm rot="6337297">
                <a:off x="3886006" y="2593643"/>
                <a:ext cx="41275" cy="42862"/>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09" name="Oval 37">
                <a:extLst>
                  <a:ext uri="{FF2B5EF4-FFF2-40B4-BE49-F238E27FC236}">
                    <a16:creationId xmlns:a16="http://schemas.microsoft.com/office/drawing/2014/main" id="{DB2E97CF-4190-4D4F-9838-35FE21053BC4}"/>
                  </a:ext>
                </a:extLst>
              </p:cNvPr>
              <p:cNvSpPr>
                <a:spLocks noChangeAspect="1" noChangeArrowheads="1"/>
              </p:cNvSpPr>
              <p:nvPr/>
            </p:nvSpPr>
            <p:spPr bwMode="auto">
              <a:xfrm rot="6337297">
                <a:off x="3917756" y="2761918"/>
                <a:ext cx="41275" cy="42862"/>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10" name="Oval 52">
                <a:extLst>
                  <a:ext uri="{FF2B5EF4-FFF2-40B4-BE49-F238E27FC236}">
                    <a16:creationId xmlns:a16="http://schemas.microsoft.com/office/drawing/2014/main" id="{C7AA3F96-5B33-6840-8C8F-51EF9716064C}"/>
                  </a:ext>
                </a:extLst>
              </p:cNvPr>
              <p:cNvSpPr>
                <a:spLocks noChangeAspect="1" noChangeArrowheads="1"/>
              </p:cNvSpPr>
              <p:nvPr/>
            </p:nvSpPr>
            <p:spPr bwMode="auto">
              <a:xfrm rot="6337297">
                <a:off x="3860606" y="2741280"/>
                <a:ext cx="41275" cy="42862"/>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11" name="Oval 53">
                <a:extLst>
                  <a:ext uri="{FF2B5EF4-FFF2-40B4-BE49-F238E27FC236}">
                    <a16:creationId xmlns:a16="http://schemas.microsoft.com/office/drawing/2014/main" id="{007A9102-CCB7-3943-A4B8-1E156C2C8514}"/>
                  </a:ext>
                </a:extLst>
              </p:cNvPr>
              <p:cNvSpPr>
                <a:spLocks noChangeAspect="1" noChangeArrowheads="1"/>
              </p:cNvSpPr>
              <p:nvPr/>
            </p:nvSpPr>
            <p:spPr bwMode="auto">
              <a:xfrm rot="6337297">
                <a:off x="3893944" y="2855579"/>
                <a:ext cx="41275" cy="42863"/>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12" name="Oval 54">
                <a:extLst>
                  <a:ext uri="{FF2B5EF4-FFF2-40B4-BE49-F238E27FC236}">
                    <a16:creationId xmlns:a16="http://schemas.microsoft.com/office/drawing/2014/main" id="{01029A6C-3B6D-D84A-8650-D138C7D86B2D}"/>
                  </a:ext>
                </a:extLst>
              </p:cNvPr>
              <p:cNvSpPr>
                <a:spLocks noChangeAspect="1" noChangeArrowheads="1"/>
              </p:cNvSpPr>
              <p:nvPr/>
            </p:nvSpPr>
            <p:spPr bwMode="auto">
              <a:xfrm rot="6337297">
                <a:off x="3739163" y="2948448"/>
                <a:ext cx="39687" cy="42863"/>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13" name="Oval 56">
                <a:extLst>
                  <a:ext uri="{FF2B5EF4-FFF2-40B4-BE49-F238E27FC236}">
                    <a16:creationId xmlns:a16="http://schemas.microsoft.com/office/drawing/2014/main" id="{8C7B185F-42A5-4547-A0DF-435D93D02BEC}"/>
                  </a:ext>
                </a:extLst>
              </p:cNvPr>
              <p:cNvSpPr>
                <a:spLocks noChangeAspect="1" noChangeArrowheads="1"/>
              </p:cNvSpPr>
              <p:nvPr/>
            </p:nvSpPr>
            <p:spPr bwMode="auto">
              <a:xfrm rot="6337297">
                <a:off x="3702650" y="3053224"/>
                <a:ext cx="41275"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14" name="Oval 56">
                <a:extLst>
                  <a:ext uri="{FF2B5EF4-FFF2-40B4-BE49-F238E27FC236}">
                    <a16:creationId xmlns:a16="http://schemas.microsoft.com/office/drawing/2014/main" id="{AD48661E-56FF-A94F-8ADA-E140ECC9B372}"/>
                  </a:ext>
                </a:extLst>
              </p:cNvPr>
              <p:cNvSpPr>
                <a:spLocks noChangeAspect="1" noChangeArrowheads="1"/>
              </p:cNvSpPr>
              <p:nvPr/>
            </p:nvSpPr>
            <p:spPr bwMode="auto">
              <a:xfrm rot="6337297">
                <a:off x="3721700" y="3004011"/>
                <a:ext cx="41275"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15" name="TextBox 301">
                <a:extLst>
                  <a:ext uri="{FF2B5EF4-FFF2-40B4-BE49-F238E27FC236}">
                    <a16:creationId xmlns:a16="http://schemas.microsoft.com/office/drawing/2014/main" id="{BCDDED4B-33B4-B344-8E56-80293F5409FF}"/>
                  </a:ext>
                </a:extLst>
              </p:cNvPr>
              <p:cNvSpPr txBox="1">
                <a:spLocks noChangeArrowheads="1"/>
              </p:cNvSpPr>
              <p:nvPr/>
            </p:nvSpPr>
            <p:spPr bwMode="auto">
              <a:xfrm>
                <a:off x="3579029" y="3220035"/>
                <a:ext cx="5633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dirty="0">
                    <a:solidFill>
                      <a:srgbClr val="000000"/>
                    </a:solidFill>
                    <a:latin typeface="Calibri" charset="0"/>
                  </a:rPr>
                  <a:t>IFN-</a:t>
                </a:r>
                <a:r>
                  <a:rPr lang="en-US" sz="1400" dirty="0" err="1">
                    <a:solidFill>
                      <a:srgbClr val="000000"/>
                    </a:solidFill>
                    <a:latin typeface="Calibri" charset="0"/>
                  </a:rPr>
                  <a:t>γ</a:t>
                </a:r>
                <a:endParaRPr lang="el-GR" sz="1400" dirty="0">
                  <a:solidFill>
                    <a:srgbClr val="000000"/>
                  </a:solidFill>
                  <a:latin typeface="Calibri" charset="0"/>
                </a:endParaRPr>
              </a:p>
            </p:txBody>
          </p:sp>
          <p:sp>
            <p:nvSpPr>
              <p:cNvPr id="119" name="TextBox 301">
                <a:extLst>
                  <a:ext uri="{FF2B5EF4-FFF2-40B4-BE49-F238E27FC236}">
                    <a16:creationId xmlns:a16="http://schemas.microsoft.com/office/drawing/2014/main" id="{C610AB4A-43F9-EC4D-8886-D2AE46D47BD4}"/>
                  </a:ext>
                </a:extLst>
              </p:cNvPr>
              <p:cNvSpPr txBox="1">
                <a:spLocks noChangeArrowheads="1"/>
              </p:cNvSpPr>
              <p:nvPr/>
            </p:nvSpPr>
            <p:spPr bwMode="auto">
              <a:xfrm>
                <a:off x="3682903" y="2141502"/>
                <a:ext cx="63350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dirty="0">
                    <a:solidFill>
                      <a:srgbClr val="FF0000"/>
                    </a:solidFill>
                    <a:latin typeface="Calibri" charset="0"/>
                  </a:rPr>
                  <a:t>TNF</a:t>
                </a:r>
                <a:r>
                  <a:rPr lang="el-GR" sz="1400" dirty="0">
                    <a:solidFill>
                      <a:srgbClr val="FF0000"/>
                    </a:solidFill>
                    <a:latin typeface="Calibri" charset="0"/>
                  </a:rPr>
                  <a:t>-α</a:t>
                </a:r>
              </a:p>
            </p:txBody>
          </p:sp>
          <p:grpSp>
            <p:nvGrpSpPr>
              <p:cNvPr id="120" name="Group 181">
                <a:extLst>
                  <a:ext uri="{FF2B5EF4-FFF2-40B4-BE49-F238E27FC236}">
                    <a16:creationId xmlns:a16="http://schemas.microsoft.com/office/drawing/2014/main" id="{91FB7D21-9DFE-5040-8C4C-0D8535B11E19}"/>
                  </a:ext>
                </a:extLst>
              </p:cNvPr>
              <p:cNvGrpSpPr>
                <a:grpSpLocks/>
              </p:cNvGrpSpPr>
              <p:nvPr/>
            </p:nvGrpSpPr>
            <p:grpSpPr bwMode="auto">
              <a:xfrm>
                <a:off x="5264102" y="2123796"/>
                <a:ext cx="571500" cy="500062"/>
                <a:chOff x="3753378" y="4469052"/>
                <a:chExt cx="1129220" cy="1095415"/>
              </a:xfrm>
            </p:grpSpPr>
            <p:sp>
              <p:nvSpPr>
                <p:cNvPr id="121" name="Freeform 120">
                  <a:extLst>
                    <a:ext uri="{FF2B5EF4-FFF2-40B4-BE49-F238E27FC236}">
                      <a16:creationId xmlns:a16="http://schemas.microsoft.com/office/drawing/2014/main" id="{C4C0AA45-FE30-7448-9092-84B644218104}"/>
                    </a:ext>
                  </a:extLst>
                </p:cNvPr>
                <p:cNvSpPr>
                  <a:spLocks/>
                </p:cNvSpPr>
                <p:nvPr/>
              </p:nvSpPr>
              <p:spPr bwMode="auto">
                <a:xfrm rot="252259">
                  <a:off x="3753378" y="4469052"/>
                  <a:ext cx="1129220" cy="1095415"/>
                </a:xfrm>
                <a:custGeom>
                  <a:avLst/>
                  <a:gdLst/>
                  <a:ahLst/>
                  <a:cxnLst>
                    <a:cxn ang="0">
                      <a:pos x="270" y="298"/>
                    </a:cxn>
                    <a:cxn ang="0">
                      <a:pos x="322" y="213"/>
                    </a:cxn>
                    <a:cxn ang="0">
                      <a:pos x="301" y="101"/>
                    </a:cxn>
                    <a:cxn ang="0">
                      <a:pos x="239" y="28"/>
                    </a:cxn>
                    <a:cxn ang="0">
                      <a:pos x="91" y="18"/>
                    </a:cxn>
                    <a:cxn ang="0">
                      <a:pos x="9" y="134"/>
                    </a:cxn>
                    <a:cxn ang="0">
                      <a:pos x="36" y="267"/>
                    </a:cxn>
                    <a:cxn ang="0">
                      <a:pos x="148" y="327"/>
                    </a:cxn>
                    <a:cxn ang="0">
                      <a:pos x="270" y="298"/>
                    </a:cxn>
                  </a:cxnLst>
                  <a:rect l="0" t="0" r="r" b="b"/>
                  <a:pathLst>
                    <a:path w="327" h="332">
                      <a:moveTo>
                        <a:pt x="270" y="298"/>
                      </a:moveTo>
                      <a:cubicBezTo>
                        <a:pt x="298" y="279"/>
                        <a:pt x="317" y="246"/>
                        <a:pt x="322" y="213"/>
                      </a:cubicBezTo>
                      <a:cubicBezTo>
                        <a:pt x="327" y="180"/>
                        <a:pt x="315" y="132"/>
                        <a:pt x="301" y="101"/>
                      </a:cubicBezTo>
                      <a:cubicBezTo>
                        <a:pt x="287" y="70"/>
                        <a:pt x="274" y="42"/>
                        <a:pt x="239" y="28"/>
                      </a:cubicBezTo>
                      <a:cubicBezTo>
                        <a:pt x="204" y="14"/>
                        <a:pt x="129" y="0"/>
                        <a:pt x="91" y="18"/>
                      </a:cubicBezTo>
                      <a:cubicBezTo>
                        <a:pt x="53" y="36"/>
                        <a:pt x="19" y="93"/>
                        <a:pt x="9" y="134"/>
                      </a:cubicBezTo>
                      <a:cubicBezTo>
                        <a:pt x="0" y="176"/>
                        <a:pt x="13" y="235"/>
                        <a:pt x="36" y="267"/>
                      </a:cubicBezTo>
                      <a:cubicBezTo>
                        <a:pt x="59" y="299"/>
                        <a:pt x="109" y="322"/>
                        <a:pt x="148" y="327"/>
                      </a:cubicBezTo>
                      <a:cubicBezTo>
                        <a:pt x="187" y="332"/>
                        <a:pt x="245" y="304"/>
                        <a:pt x="270" y="298"/>
                      </a:cubicBezTo>
                      <a:close/>
                    </a:path>
                  </a:pathLst>
                </a:custGeom>
                <a:solidFill>
                  <a:srgbClr val="0070C0">
                    <a:alpha val="62000"/>
                  </a:srgbClr>
                </a:solidFill>
                <a:ln w="22225" cmpd="sng">
                  <a:solidFill>
                    <a:srgbClr val="002060"/>
                  </a:solidFill>
                  <a:round/>
                  <a:headEnd/>
                  <a:tailEnd/>
                </a:ln>
                <a:effectLst>
                  <a:outerShdw blurRad="355600" dist="50800" dir="5400000" algn="ctr" rotWithShape="0">
                    <a:schemeClr val="tx1"/>
                  </a:outerShdw>
                </a:effectLst>
              </p:spPr>
              <p:txBody>
                <a:bodyPr/>
                <a:ls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defRPr/>
                  </a:pPr>
                  <a:endParaRPr lang="el-GR" dirty="0"/>
                </a:p>
              </p:txBody>
            </p:sp>
            <p:sp>
              <p:nvSpPr>
                <p:cNvPr id="122" name="Έλλειψη 8">
                  <a:extLst>
                    <a:ext uri="{FF2B5EF4-FFF2-40B4-BE49-F238E27FC236}">
                      <a16:creationId xmlns:a16="http://schemas.microsoft.com/office/drawing/2014/main" id="{D81EB779-A0BB-F345-8CCF-A2B851457EEB}"/>
                    </a:ext>
                  </a:extLst>
                </p:cNvPr>
                <p:cNvSpPr/>
                <p:nvPr/>
              </p:nvSpPr>
              <p:spPr bwMode="auto">
                <a:xfrm>
                  <a:off x="3929034" y="4642928"/>
                  <a:ext cx="868871" cy="747664"/>
                </a:xfrm>
                <a:prstGeom prst="ellipse">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l-G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l-GR" b="1" dirty="0">
                    <a:solidFill>
                      <a:schemeClr val="tx1"/>
                    </a:solidFill>
                  </a:endParaRPr>
                </a:p>
              </p:txBody>
            </p:sp>
          </p:grpSp>
          <p:sp>
            <p:nvSpPr>
              <p:cNvPr id="123" name="TextBox 304">
                <a:extLst>
                  <a:ext uri="{FF2B5EF4-FFF2-40B4-BE49-F238E27FC236}">
                    <a16:creationId xmlns:a16="http://schemas.microsoft.com/office/drawing/2014/main" id="{BA57ED08-3B65-1147-BC72-16F8DA993C1F}"/>
                  </a:ext>
                </a:extLst>
              </p:cNvPr>
              <p:cNvSpPr txBox="1">
                <a:spLocks noChangeArrowheads="1"/>
              </p:cNvSpPr>
              <p:nvPr/>
            </p:nvSpPr>
            <p:spPr bwMode="auto">
              <a:xfrm>
                <a:off x="5310768" y="2734914"/>
                <a:ext cx="106792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latin typeface="Calibri" charset="0"/>
                  </a:rPr>
                  <a:t>Th-2 cells</a:t>
                </a:r>
                <a:endParaRPr lang="el-GR" dirty="0">
                  <a:latin typeface="Calibri" charset="0"/>
                </a:endParaRPr>
              </a:p>
            </p:txBody>
          </p:sp>
          <p:sp>
            <p:nvSpPr>
              <p:cNvPr id="124" name="Oval 8">
                <a:extLst>
                  <a:ext uri="{FF2B5EF4-FFF2-40B4-BE49-F238E27FC236}">
                    <a16:creationId xmlns:a16="http://schemas.microsoft.com/office/drawing/2014/main" id="{B5E8122F-9AEF-5240-B207-EA20A974E7F2}"/>
                  </a:ext>
                </a:extLst>
              </p:cNvPr>
              <p:cNvSpPr>
                <a:spLocks noChangeAspect="1" noChangeArrowheads="1"/>
              </p:cNvSpPr>
              <p:nvPr/>
            </p:nvSpPr>
            <p:spPr bwMode="auto">
              <a:xfrm rot="6337297">
                <a:off x="6476755" y="2911502"/>
                <a:ext cx="41275" cy="42863"/>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25" name="Oval 18">
                <a:extLst>
                  <a:ext uri="{FF2B5EF4-FFF2-40B4-BE49-F238E27FC236}">
                    <a16:creationId xmlns:a16="http://schemas.microsoft.com/office/drawing/2014/main" id="{0F4EED42-C30F-3648-A0CB-5B29256B61D1}"/>
                  </a:ext>
                </a:extLst>
              </p:cNvPr>
              <p:cNvSpPr>
                <a:spLocks noChangeAspect="1" noChangeArrowheads="1"/>
              </p:cNvSpPr>
              <p:nvPr/>
            </p:nvSpPr>
            <p:spPr bwMode="auto">
              <a:xfrm rot="6337297">
                <a:off x="6535492" y="2635278"/>
                <a:ext cx="41275" cy="42862"/>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26" name="Oval 24">
                <a:extLst>
                  <a:ext uri="{FF2B5EF4-FFF2-40B4-BE49-F238E27FC236}">
                    <a16:creationId xmlns:a16="http://schemas.microsoft.com/office/drawing/2014/main" id="{1DE2BBC0-982C-9349-A1D6-507491CF9547}"/>
                  </a:ext>
                </a:extLst>
              </p:cNvPr>
              <p:cNvSpPr>
                <a:spLocks noChangeAspect="1" noChangeArrowheads="1"/>
              </p:cNvSpPr>
              <p:nvPr/>
            </p:nvSpPr>
            <p:spPr bwMode="auto">
              <a:xfrm rot="6337297">
                <a:off x="6471992" y="2667028"/>
                <a:ext cx="39687"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27" name="Oval 26">
                <a:extLst>
                  <a:ext uri="{FF2B5EF4-FFF2-40B4-BE49-F238E27FC236}">
                    <a16:creationId xmlns:a16="http://schemas.microsoft.com/office/drawing/2014/main" id="{297E1624-0F42-7344-BEBB-9A46C15E8563}"/>
                  </a:ext>
                </a:extLst>
              </p:cNvPr>
              <p:cNvSpPr>
                <a:spLocks noChangeAspect="1" noChangeArrowheads="1"/>
              </p:cNvSpPr>
              <p:nvPr/>
            </p:nvSpPr>
            <p:spPr bwMode="auto">
              <a:xfrm rot="6337297">
                <a:off x="6559305" y="2692427"/>
                <a:ext cx="41275" cy="42863"/>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28" name="Oval 31">
                <a:extLst>
                  <a:ext uri="{FF2B5EF4-FFF2-40B4-BE49-F238E27FC236}">
                    <a16:creationId xmlns:a16="http://schemas.microsoft.com/office/drawing/2014/main" id="{486CEA2A-00B4-C448-9B5A-4C704565EBEB}"/>
                  </a:ext>
                </a:extLst>
              </p:cNvPr>
              <p:cNvSpPr>
                <a:spLocks noChangeAspect="1" noChangeArrowheads="1"/>
              </p:cNvSpPr>
              <p:nvPr/>
            </p:nvSpPr>
            <p:spPr bwMode="auto">
              <a:xfrm rot="6337297">
                <a:off x="6455323" y="2812284"/>
                <a:ext cx="41275"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29" name="Oval 34">
                <a:extLst>
                  <a:ext uri="{FF2B5EF4-FFF2-40B4-BE49-F238E27FC236}">
                    <a16:creationId xmlns:a16="http://schemas.microsoft.com/office/drawing/2014/main" id="{89778386-E72D-164C-A33D-FCA4F0A6065B}"/>
                  </a:ext>
                </a:extLst>
              </p:cNvPr>
              <p:cNvSpPr>
                <a:spLocks noChangeAspect="1" noChangeArrowheads="1"/>
              </p:cNvSpPr>
              <p:nvPr/>
            </p:nvSpPr>
            <p:spPr bwMode="auto">
              <a:xfrm rot="6337297">
                <a:off x="6522792" y="2573366"/>
                <a:ext cx="41275" cy="42862"/>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30" name="Oval 37">
                <a:extLst>
                  <a:ext uri="{FF2B5EF4-FFF2-40B4-BE49-F238E27FC236}">
                    <a16:creationId xmlns:a16="http://schemas.microsoft.com/office/drawing/2014/main" id="{71DD12D4-FFB6-6845-8ABE-D423D7E305ED}"/>
                  </a:ext>
                </a:extLst>
              </p:cNvPr>
              <p:cNvSpPr>
                <a:spLocks noChangeAspect="1" noChangeArrowheads="1"/>
              </p:cNvSpPr>
              <p:nvPr/>
            </p:nvSpPr>
            <p:spPr bwMode="auto">
              <a:xfrm rot="6337297">
                <a:off x="6554542" y="2741641"/>
                <a:ext cx="41275" cy="42862"/>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31" name="Oval 52">
                <a:extLst>
                  <a:ext uri="{FF2B5EF4-FFF2-40B4-BE49-F238E27FC236}">
                    <a16:creationId xmlns:a16="http://schemas.microsoft.com/office/drawing/2014/main" id="{A5078C5F-49E8-864E-81DE-37AF27D5A8F4}"/>
                  </a:ext>
                </a:extLst>
              </p:cNvPr>
              <p:cNvSpPr>
                <a:spLocks noChangeAspect="1" noChangeArrowheads="1"/>
              </p:cNvSpPr>
              <p:nvPr/>
            </p:nvSpPr>
            <p:spPr bwMode="auto">
              <a:xfrm rot="6337297">
                <a:off x="6497392" y="2721003"/>
                <a:ext cx="41275" cy="42862"/>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32" name="Oval 53">
                <a:extLst>
                  <a:ext uri="{FF2B5EF4-FFF2-40B4-BE49-F238E27FC236}">
                    <a16:creationId xmlns:a16="http://schemas.microsoft.com/office/drawing/2014/main" id="{6F203EB7-D140-4847-89CF-7A3066ACC381}"/>
                  </a:ext>
                </a:extLst>
              </p:cNvPr>
              <p:cNvSpPr>
                <a:spLocks noChangeAspect="1" noChangeArrowheads="1"/>
              </p:cNvSpPr>
              <p:nvPr/>
            </p:nvSpPr>
            <p:spPr bwMode="auto">
              <a:xfrm rot="6337297">
                <a:off x="6530730" y="2835302"/>
                <a:ext cx="41275" cy="42863"/>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33" name="Oval 54">
                <a:extLst>
                  <a:ext uri="{FF2B5EF4-FFF2-40B4-BE49-F238E27FC236}">
                    <a16:creationId xmlns:a16="http://schemas.microsoft.com/office/drawing/2014/main" id="{D0EB6431-15A1-F44B-B34D-23045BE39691}"/>
                  </a:ext>
                </a:extLst>
              </p:cNvPr>
              <p:cNvSpPr>
                <a:spLocks noChangeAspect="1" noChangeArrowheads="1"/>
              </p:cNvSpPr>
              <p:nvPr/>
            </p:nvSpPr>
            <p:spPr bwMode="auto">
              <a:xfrm rot="6337297">
                <a:off x="6375949" y="2928171"/>
                <a:ext cx="39687" cy="42863"/>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34" name="Oval 56">
                <a:extLst>
                  <a:ext uri="{FF2B5EF4-FFF2-40B4-BE49-F238E27FC236}">
                    <a16:creationId xmlns:a16="http://schemas.microsoft.com/office/drawing/2014/main" id="{F568835E-69B3-C34D-A445-F3FEA2FE1CB2}"/>
                  </a:ext>
                </a:extLst>
              </p:cNvPr>
              <p:cNvSpPr>
                <a:spLocks noChangeAspect="1" noChangeArrowheads="1"/>
              </p:cNvSpPr>
              <p:nvPr/>
            </p:nvSpPr>
            <p:spPr bwMode="auto">
              <a:xfrm rot="6337297">
                <a:off x="6339436" y="3032947"/>
                <a:ext cx="41275"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35" name="Oval 56">
                <a:extLst>
                  <a:ext uri="{FF2B5EF4-FFF2-40B4-BE49-F238E27FC236}">
                    <a16:creationId xmlns:a16="http://schemas.microsoft.com/office/drawing/2014/main" id="{3709FA6C-C08F-1B49-8128-935B050215D5}"/>
                  </a:ext>
                </a:extLst>
              </p:cNvPr>
              <p:cNvSpPr>
                <a:spLocks noChangeAspect="1" noChangeArrowheads="1"/>
              </p:cNvSpPr>
              <p:nvPr/>
            </p:nvSpPr>
            <p:spPr bwMode="auto">
              <a:xfrm rot="6337297">
                <a:off x="6358486" y="2983734"/>
                <a:ext cx="41275" cy="44450"/>
              </a:xfrm>
              <a:prstGeom prst="ellipse">
                <a:avLst/>
              </a:prstGeom>
              <a:solidFill>
                <a:schemeClr val="accent4">
                  <a:lumMod val="50000"/>
                </a:schemeClr>
              </a:solidFill>
              <a:ln w="9525">
                <a:noFill/>
                <a:round/>
                <a:headEnd/>
                <a:tailEnd/>
              </a:ln>
              <a:effectLst/>
            </p:spPr>
            <p:txBody>
              <a:bodyPr wrap="none" anchor="ctr"/>
              <a:lstStyle/>
              <a:p>
                <a:pPr fontAlgn="auto">
                  <a:spcBef>
                    <a:spcPts val="0"/>
                  </a:spcBef>
                  <a:spcAft>
                    <a:spcPts val="0"/>
                  </a:spcAft>
                  <a:defRPr/>
                </a:pPr>
                <a:endParaRPr lang="el-GR">
                  <a:latin typeface="+mn-lt"/>
                  <a:ea typeface="+mn-ea"/>
                  <a:cs typeface="+mn-cs"/>
                </a:endParaRPr>
              </a:p>
            </p:txBody>
          </p:sp>
          <p:sp>
            <p:nvSpPr>
              <p:cNvPr id="136" name="TextBox 301">
                <a:extLst>
                  <a:ext uri="{FF2B5EF4-FFF2-40B4-BE49-F238E27FC236}">
                    <a16:creationId xmlns:a16="http://schemas.microsoft.com/office/drawing/2014/main" id="{0B282CE7-80E0-0D46-AA76-07640952529C}"/>
                  </a:ext>
                </a:extLst>
              </p:cNvPr>
              <p:cNvSpPr txBox="1">
                <a:spLocks noChangeArrowheads="1"/>
              </p:cNvSpPr>
              <p:nvPr/>
            </p:nvSpPr>
            <p:spPr bwMode="auto">
              <a:xfrm>
                <a:off x="6215815" y="3199758"/>
                <a:ext cx="54213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dirty="0">
                    <a:solidFill>
                      <a:srgbClr val="000000"/>
                    </a:solidFill>
                    <a:latin typeface="Calibri" charset="0"/>
                  </a:rPr>
                  <a:t>IL-10</a:t>
                </a:r>
                <a:endParaRPr lang="el-GR" sz="1400" dirty="0">
                  <a:solidFill>
                    <a:srgbClr val="000000"/>
                  </a:solidFill>
                  <a:latin typeface="Calibri" charset="0"/>
                </a:endParaRPr>
              </a:p>
            </p:txBody>
          </p:sp>
          <p:sp>
            <p:nvSpPr>
              <p:cNvPr id="137" name="TextBox 301">
                <a:extLst>
                  <a:ext uri="{FF2B5EF4-FFF2-40B4-BE49-F238E27FC236}">
                    <a16:creationId xmlns:a16="http://schemas.microsoft.com/office/drawing/2014/main" id="{F772CB53-16A1-8C49-898C-972CF0AFC536}"/>
                  </a:ext>
                </a:extLst>
              </p:cNvPr>
              <p:cNvSpPr txBox="1">
                <a:spLocks noChangeArrowheads="1"/>
              </p:cNvSpPr>
              <p:nvPr/>
            </p:nvSpPr>
            <p:spPr bwMode="auto">
              <a:xfrm>
                <a:off x="6319689" y="2121225"/>
                <a:ext cx="45076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dirty="0">
                    <a:latin typeface="Calibri" charset="0"/>
                  </a:rPr>
                  <a:t>IL-4</a:t>
                </a:r>
                <a:endParaRPr lang="el-GR" sz="1400" dirty="0">
                  <a:latin typeface="Calibri" charset="0"/>
                </a:endParaRPr>
              </a:p>
            </p:txBody>
          </p:sp>
          <p:sp>
            <p:nvSpPr>
              <p:cNvPr id="138" name="Right Arrow 137">
                <a:extLst>
                  <a:ext uri="{FF2B5EF4-FFF2-40B4-BE49-F238E27FC236}">
                    <a16:creationId xmlns:a16="http://schemas.microsoft.com/office/drawing/2014/main" id="{3BEDA56E-BCE8-FC41-9DAF-AABEB0511C3D}"/>
                  </a:ext>
                </a:extLst>
              </p:cNvPr>
              <p:cNvSpPr/>
              <p:nvPr/>
            </p:nvSpPr>
            <p:spPr>
              <a:xfrm rot="2176041">
                <a:off x="6886575" y="2808649"/>
                <a:ext cx="343584" cy="3158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grpSp>
      </p:grpSp>
      <p:sp>
        <p:nvSpPr>
          <p:cNvPr id="139" name="TextBox 138">
            <a:extLst>
              <a:ext uri="{FF2B5EF4-FFF2-40B4-BE49-F238E27FC236}">
                <a16:creationId xmlns:a16="http://schemas.microsoft.com/office/drawing/2014/main" id="{06B4DA26-DD47-9B46-A50A-3B73636E1772}"/>
              </a:ext>
            </a:extLst>
          </p:cNvPr>
          <p:cNvSpPr txBox="1"/>
          <p:nvPr/>
        </p:nvSpPr>
        <p:spPr>
          <a:xfrm>
            <a:off x="754274" y="6223506"/>
            <a:ext cx="2159966" cy="276999"/>
          </a:xfrm>
          <a:prstGeom prst="rect">
            <a:avLst/>
          </a:prstGeom>
          <a:noFill/>
        </p:spPr>
        <p:txBody>
          <a:bodyPr wrap="none" rtlCol="0">
            <a:spAutoFit/>
          </a:bodyPr>
          <a:lstStyle/>
          <a:p>
            <a:r>
              <a:rPr lang="en-US" sz="1200" dirty="0"/>
              <a:t>© Copyright DP </a:t>
            </a:r>
            <a:r>
              <a:rPr lang="en-US" sz="1200" dirty="0" err="1"/>
              <a:t>Bogdanos</a:t>
            </a:r>
            <a:r>
              <a:rPr lang="en-US" sz="1200" dirty="0"/>
              <a:t> 2019</a:t>
            </a:r>
          </a:p>
        </p:txBody>
      </p:sp>
      <p:pic>
        <p:nvPicPr>
          <p:cNvPr id="140" name="Picture 1">
            <a:extLst>
              <a:ext uri="{FF2B5EF4-FFF2-40B4-BE49-F238E27FC236}">
                <a16:creationId xmlns:a16="http://schemas.microsoft.com/office/drawing/2014/main" id="{609BE0F8-E3E9-9A40-B373-7CF309BF90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08793" y="6140549"/>
            <a:ext cx="395288"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 name="Text Box 9"/>
          <p:cNvSpPr txBox="1">
            <a:spLocks noChangeArrowheads="1"/>
          </p:cNvSpPr>
          <p:nvPr/>
        </p:nvSpPr>
        <p:spPr bwMode="auto">
          <a:xfrm>
            <a:off x="142598" y="79270"/>
            <a:ext cx="8845550" cy="769441"/>
          </a:xfrm>
          <a:prstGeom prst="rect">
            <a:avLst/>
          </a:prstGeom>
          <a:noFill/>
          <a:ln w="9525">
            <a:noFill/>
            <a:miter lim="800000"/>
            <a:headEnd/>
            <a:tailEnd/>
          </a:ln>
        </p:spPr>
        <p:txBody>
          <a:bodyPr wrap="square">
            <a:spAutoFit/>
          </a:bodyPr>
          <a:lstStyle/>
          <a:p>
            <a:pPr algn="ctr">
              <a:defRPr/>
            </a:pPr>
            <a:r>
              <a:rPr lang="el-GR" sz="2000" b="1" dirty="0">
                <a:latin typeface="Comic Sans MS"/>
                <a:cs typeface="Comic Sans MS"/>
              </a:rPr>
              <a:t>Βασικές αρχές αυτοανοσίας </a:t>
            </a:r>
            <a:r>
              <a:rPr lang="mr-IN" sz="2000" b="1" dirty="0">
                <a:latin typeface="Comic Sans MS"/>
                <a:cs typeface="Comic Sans MS"/>
              </a:rPr>
              <a:t>–</a:t>
            </a:r>
            <a:r>
              <a:rPr lang="el-GR" sz="2000" b="1" dirty="0">
                <a:latin typeface="Comic Sans MS"/>
                <a:cs typeface="Comic Sans MS"/>
              </a:rPr>
              <a:t>Ρευματοειδής Αρθρίτιδα  </a:t>
            </a:r>
          </a:p>
          <a:p>
            <a:pPr algn="ctr">
              <a:defRPr/>
            </a:pPr>
            <a:r>
              <a:rPr lang="el-GR" sz="2400" b="1" dirty="0">
                <a:latin typeface="Comic Sans MS" pitchFamily="66" charset="0"/>
              </a:rPr>
              <a:t> </a:t>
            </a:r>
            <a:endParaRPr lang="en-GB" sz="2400" b="1" dirty="0">
              <a:latin typeface="Comic Sans MS" pitchFamily="66" charset="0"/>
            </a:endParaRPr>
          </a:p>
        </p:txBody>
      </p:sp>
    </p:spTree>
    <p:extLst>
      <p:ext uri="{BB962C8B-B14F-4D97-AF65-F5344CB8AC3E}">
        <p14:creationId xmlns:p14="http://schemas.microsoft.com/office/powerpoint/2010/main" val="970054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TotalTime>
  <Words>1304</Words>
  <Application>Microsoft Macintosh PowerPoint</Application>
  <PresentationFormat>On-screen Show (4:3)</PresentationFormat>
  <Paragraphs>224</Paragraphs>
  <Slides>58</Slides>
  <Notes>14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5" baseType="lpstr">
      <vt:lpstr>Arial</vt:lpstr>
      <vt:lpstr>Calibri</vt:lpstr>
      <vt:lpstr>Comic Sans MS</vt:lpstr>
      <vt:lpstr>Times New Roman</vt:lpstr>
      <vt:lpstr>Wingdings</vt:lpstr>
      <vt:lpstr>Office Theme</vt:lpstr>
      <vt:lpstr>Bitmap Image</vt:lpstr>
      <vt:lpstr>PowerPoint Presentation</vt:lpstr>
      <vt:lpstr>PowerPoint Presentation</vt:lpstr>
      <vt:lpstr>PowerPoint Presentation</vt:lpstr>
      <vt:lpstr>CIMI Laboratory group (Bogdanos lab)</vt:lpstr>
      <vt:lpstr>PowerPoint Presentation</vt:lpstr>
      <vt:lpstr>PowerPoint Presentation</vt:lpstr>
      <vt:lpstr>PowerPoint Presentation</vt:lpstr>
      <vt:lpstr>Th17 –Treg  ισορροπία</vt:lpstr>
      <vt:lpstr>PowerPoint Presentation</vt:lpstr>
      <vt:lpstr>Fine Balance of Pro-inflammatory and Anti-Inflammatory  Immune Cells</vt:lpstr>
      <vt:lpstr>Normal immune system: a thin line between  malnutrition and over-nutrition</vt:lpstr>
      <vt:lpstr>Παχυσαρκία και Ανοσοφλεγμονή</vt:lpstr>
      <vt:lpstr>PowerPoint Presentation</vt:lpstr>
      <vt:lpstr>PowerPoint Presentation</vt:lpstr>
      <vt:lpstr>PowerPoint Presentation</vt:lpstr>
      <vt:lpstr>PowerPoint Presentation</vt:lpstr>
      <vt:lpstr>Curcumin and autoimmunity</vt:lpstr>
      <vt:lpstr>Gel – Αλοιφή κουρκουμίνης για επάλειψη σε ασθενείς με ψωρίαση</vt:lpstr>
      <vt:lpstr>PowerPoint Presentation</vt:lpstr>
      <vt:lpstr>PowerPoint Presentation</vt:lpstr>
      <vt:lpstr>PowerPoint Presentation</vt:lpstr>
      <vt:lpstr>PowerPoint Presentation</vt:lpstr>
      <vt:lpstr>PowerPoint Presentation</vt:lpstr>
      <vt:lpstr>Curcumin and autoimmunity</vt:lpstr>
      <vt:lpstr>PowerPoint Presentation</vt:lpstr>
      <vt:lpstr>Σκοπός της μελέτης</vt:lpstr>
      <vt:lpstr> </vt:lpstr>
      <vt:lpstr>Ηλικία ασθενών</vt:lpstr>
      <vt:lpstr>Σωματικό βάρος αντρών</vt:lpstr>
      <vt:lpstr>Σωματικό βάρος γυναικών </vt:lpstr>
      <vt:lpstr>Μέση Περίμετρος Αντρών</vt:lpstr>
      <vt:lpstr>Μέση Περίμετρος Γυναικών</vt:lpstr>
      <vt:lpstr>Σπλαχνικό λίπος</vt:lpstr>
      <vt:lpstr>Λιπώδης μάζα</vt:lpstr>
      <vt:lpstr>CBD/curcumin 1g &amp; πόνος</vt:lpstr>
      <vt:lpstr>CBD/curcumin 1g &amp; βελτίωση πόνου</vt:lpstr>
      <vt:lpstr>CBD/curcumin 1g &amp; κατάθλιψη</vt:lpstr>
      <vt:lpstr>CBD/curcumin 1g &amp; ποιότητα ύπνου</vt:lpstr>
      <vt:lpstr>PowerPoint Presentation</vt:lpstr>
      <vt:lpstr>Vitamin C and immune system</vt:lpstr>
      <vt:lpstr>Vitamin D and immunity</vt:lpstr>
      <vt:lpstr>Vitamin D and immunity</vt:lpstr>
      <vt:lpstr>Vitamin D and immunity</vt:lpstr>
      <vt:lpstr>Vitamin B12 and immunity</vt:lpstr>
      <vt:lpstr>Vitamin B1, B2, B3, B5, and B6 and the Immune System </vt:lpstr>
      <vt:lpstr>Zinc and Immune system</vt:lpstr>
      <vt:lpstr>Zinc and Immune system</vt:lpstr>
      <vt:lpstr>Zinc and Immune system</vt:lpstr>
      <vt:lpstr>Selenium and Immune system</vt:lpstr>
      <vt:lpstr>Th17, microbiome environment and inflammation</vt:lpstr>
      <vt:lpstr>Age and Immune System</vt:lpstr>
      <vt:lpstr>Age, Nutrition, Immune System and Neuroinflammation</vt:lpstr>
      <vt:lpstr>Age, Nutrition, Immune System and Neuroinflammation</vt:lpstr>
      <vt:lpstr>Gut microbiota and Immune Response</vt:lpstr>
      <vt:lpstr>Electrolytes: Functions, regulation</vt:lpstr>
      <vt:lpstr>PowerPoint Presentation</vt:lpstr>
      <vt:lpstr>Vitamin A and the Immune system</vt:lpstr>
      <vt:lpstr>Retinoid Acid and the Immune system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BOGDANOS DIMITRIOS</dc:creator>
  <cp:lastModifiedBy>BOGDANOS DIMITRIOS</cp:lastModifiedBy>
  <cp:revision>8</cp:revision>
  <dcterms:created xsi:type="dcterms:W3CDTF">2020-10-29T14:53:03Z</dcterms:created>
  <dcterms:modified xsi:type="dcterms:W3CDTF">2020-10-29T15:07:45Z</dcterms:modified>
</cp:coreProperties>
</file>